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cSTkbbJi3xJq+dQwJyRqvEb2F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7" d="100"/>
          <a:sy n="117" d="100"/>
        </p:scale>
        <p:origin x="-1512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533520" y="764280"/>
            <a:ext cx="670464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631406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2160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3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2"/>
          </p:nvPr>
        </p:nvSpPr>
        <p:spPr>
          <a:xfrm>
            <a:off x="457200" y="3682080"/>
            <a:ext cx="82293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body" idx="4"/>
          </p:nvPr>
        </p:nvSpPr>
        <p:spPr>
          <a:xfrm>
            <a:off x="4674240" y="368208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2"/>
          </p:nvPr>
        </p:nvSpPr>
        <p:spPr>
          <a:xfrm>
            <a:off x="3239640" y="160452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3"/>
          </p:nvPr>
        </p:nvSpPr>
        <p:spPr>
          <a:xfrm>
            <a:off x="6022080" y="160452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4"/>
          </p:nvPr>
        </p:nvSpPr>
        <p:spPr>
          <a:xfrm>
            <a:off x="457200" y="368208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5"/>
          </p:nvPr>
        </p:nvSpPr>
        <p:spPr>
          <a:xfrm>
            <a:off x="3239640" y="368208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6"/>
          </p:nvPr>
        </p:nvSpPr>
        <p:spPr>
          <a:xfrm>
            <a:off x="6022080" y="3682080"/>
            <a:ext cx="26496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7200" y="1604520"/>
            <a:ext cx="82293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3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>
            <a:spLocks noGrp="1"/>
          </p:cNvSpPr>
          <p:nvPr>
            <p:ph type="subTitle" idx="1"/>
          </p:nvPr>
        </p:nvSpPr>
        <p:spPr>
          <a:xfrm>
            <a:off x="457200" y="273600"/>
            <a:ext cx="8229300" cy="53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3"/>
          </p:nvPr>
        </p:nvSpPr>
        <p:spPr>
          <a:xfrm>
            <a:off x="4674240" y="368208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3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674240" y="1604520"/>
            <a:ext cx="40158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457200" y="3682080"/>
            <a:ext cx="82293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L="914400" lvl="1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1371600" lvl="2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1828800" lvl="3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2286000" lvl="4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2743200" lvl="5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6696720"/>
            <a:ext cx="9151500" cy="160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>
            <a:outerShdw blurRad="39960" dist="20160" dir="5400000" rotWithShape="0">
              <a:srgbClr val="000000">
                <a:alpha val="37650"/>
              </a:srgbClr>
            </a:outerShdw>
          </a:effectLst>
        </p:spPr>
        <p:txBody>
          <a:bodyPr spcFirstLastPara="1" wrap="square" lIns="82800" tIns="41400" rIns="82800" bIns="414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-US" sz="1150" b="1" i="0" u="none" strike="noStrike" cap="none" baseline="30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1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INDIAN INTERNATIONAL CONFERENCE ON AIR QUALITY MANAGEMENT (IICAQM 202</a:t>
            </a: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US" sz="11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), 1</a:t>
            </a:r>
            <a:r>
              <a:rPr lang="en-US" sz="115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US" sz="11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115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19th </a:t>
            </a:r>
            <a:r>
              <a:rPr lang="en-US" sz="115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DECEMBER 202</a:t>
            </a:r>
            <a:r>
              <a:rPr lang="en-US" sz="115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1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"/>
          <p:cNvSpPr/>
          <p:nvPr/>
        </p:nvSpPr>
        <p:spPr>
          <a:xfrm>
            <a:off x="-46080" y="-200520"/>
            <a:ext cx="184320" cy="3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570320" y="0"/>
            <a:ext cx="5939280" cy="15998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F81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lvl="0" algn="ctr"/>
            <a:r>
              <a:rPr lang="en-US" sz="28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Prof. </a:t>
            </a:r>
            <a:r>
              <a:rPr lang="en-US" sz="2800" b="1" dirty="0" err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Dilip</a:t>
            </a:r>
            <a:r>
              <a:rPr lang="en-US" sz="2800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Ganguly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/>
            <a:r>
              <a:rPr lang="en-US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Centre for Atmospheric Sciences, IIT Delhi, </a:t>
            </a:r>
            <a:r>
              <a:rPr lang="en-US" b="1" dirty="0" err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Hauz</a:t>
            </a:r>
            <a:r>
              <a:rPr lang="en-US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Khas</a:t>
            </a:r>
            <a:r>
              <a:rPr lang="en-US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New Delhi </a:t>
            </a:r>
            <a:r>
              <a:rPr lang="en-US" b="1" dirty="0" smtClean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110016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/>
            <a:r>
              <a:rPr lang="en-US" sz="1400" b="1" i="0" u="none" strike="noStrike" cap="none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Email</a:t>
            </a:r>
            <a:r>
              <a:rPr lang="en-US" b="1" dirty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b="1" dirty="0" smtClean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dilipganguly@cas.iitd.ac.in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0" y="0"/>
            <a:ext cx="1569960" cy="159984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F81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7509960" y="0"/>
            <a:ext cx="1633680" cy="159984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F81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0" y="2245076"/>
            <a:ext cx="9143640" cy="2653494"/>
          </a:xfrm>
          <a:prstGeom prst="rect">
            <a:avLst/>
          </a:prstGeom>
          <a:noFill/>
          <a:ln w="12700" cap="flat" cmpd="sng">
            <a:solidFill>
              <a:srgbClr val="4F81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sng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/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Severe and persistent air pollution episodes across northern India arise from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complex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interplay between emissions,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meteorology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and cross-border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transport. Present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synthesizes results from high-resolution WRF-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Chem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and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WRF–CMAQ model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simulations to quantify the contributions of local, regional, and </a:t>
            </a:r>
            <a:r>
              <a:rPr lang="en-GB" sz="1200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transboundary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sources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fine-particulate (PM2.5) pollution across the Delhi-NCR region and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Indo-</a:t>
            </a:r>
            <a:r>
              <a:rPr lang="en-GB" sz="1200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Gangetic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Plain. The analyses reveal that residential fuel combustion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remains the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largest contributor, accounting for 40–55% of PM2.5 concentrations,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while episodic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crop-residue burning in Punjab and Haryana causes short-lived spikes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30–50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%. Organic aerosols dominate the chemical composition, followed by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black carbon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secondary inorganics. Meteorological variability alone modulates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PM2.5 by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±25–35 µg m⁻³ through boundary-layer and ventilation effects, while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cross-border inflows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 ±8–11 µg m⁻³. Emission-control experiments show that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reducing residential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transport, and industrial emissions by half, along with eliminating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crop burning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can lower winter PM2.5 levels by up to 50% and significantly increase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number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satisfactory air-quality days. However, local mitigation in Delhi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alone yields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improvement because polluted inflows from adjacent states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persist under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prevailing wind conditions. These results demonstrate that India’s air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pollution challenge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both meteorology- and transport-driven, highlighting the need for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integrated 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airshed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-based management strategy that coordinates emission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control, meteorological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forecasting, and regional cooperation across the Indo-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Gangetic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Plain.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-37" y="4898570"/>
            <a:ext cx="9143700" cy="1806775"/>
          </a:xfrm>
          <a:prstGeom prst="rect">
            <a:avLst/>
          </a:prstGeom>
          <a:noFill/>
          <a:ln w="12700" cap="flat" cmpd="sng">
            <a:solidFill>
              <a:srgbClr val="4F81B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sng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ABOUT THE SPEAKER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just"/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Dr.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Dilip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Ganguly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a Professor at the Centre for Atmospheric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Sciences, IIT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Delhi. He has over 25 years of research experience investigating the</a:t>
            </a:r>
          </a:p>
          <a:p>
            <a:pPr lvl="0" algn="just"/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linkages between air pollution and climate change through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observations and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chemistry–climate </a:t>
            </a:r>
            <a:r>
              <a:rPr lang="en-GB"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modeling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His expertise lies in simulating the</a:t>
            </a:r>
          </a:p>
          <a:p>
            <a:pPr lvl="0" algn="just"/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life cycle of aerosols in global and regional chemistry–climate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models. He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extensively uses remote sensing data from satellites and </a:t>
            </a:r>
            <a:r>
              <a:rPr lang="en-GB" sz="1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in-situ observations </a:t>
            </a:r>
            <a:r>
              <a:rPr lang="en-GB"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across the world to validate model results.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0" y="1600200"/>
            <a:ext cx="9143640" cy="644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lvl="0" algn="ctr"/>
            <a:r>
              <a:rPr lang="en-GB" sz="1800" b="1" dirty="0" smtClean="0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DECODING THE DRIVERS OF INDIA’S SEASONAL AIR POLLUTION: METEOROLOGY, EMISSIONS, AND CROSS-BORDER TRANSPORT</a:t>
            </a:r>
            <a:endParaRPr lang="en-GB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2" y="52869"/>
            <a:ext cx="1494101" cy="149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112" y="26435"/>
            <a:ext cx="1478216" cy="1546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359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uma</dc:creator>
  <cp:lastModifiedBy>HP</cp:lastModifiedBy>
  <cp:revision>2</cp:revision>
  <dcterms:created xsi:type="dcterms:W3CDTF">2019-12-03T04:50:29Z</dcterms:created>
  <dcterms:modified xsi:type="dcterms:W3CDTF">2025-11-06T04:48:03Z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On-screen Show (4:3)</vt:lpwstr>
  </property>
  <property fmtid="{D5CDD505-2E9C-101B-9397-08002B2CF9AE}" pid="4" name="Slides">
    <vt:i4>1</vt:i4>
  </property>
</Properties>
</file>