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 roundtripDataSignature="AMtx7mhcSTkbbJi3xJq+dQwJyRqvEb2F8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44"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customschemas.google.com/relationships/presentationmetadata" Target="metadata"/><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533520" y="764280"/>
            <a:ext cx="6704640" cy="377136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777240" y="4777560"/>
            <a:ext cx="6217560" cy="452592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5" name="Google Shape;5;n"/>
          <p:cNvSpPr txBox="1">
            <a:spLocks noGrp="1"/>
          </p:cNvSpPr>
          <p:nvPr>
            <p:ph type="hdr" idx="3"/>
          </p:nvPr>
        </p:nvSpPr>
        <p:spPr>
          <a:xfrm>
            <a:off x="0" y="0"/>
            <a:ext cx="3372840" cy="50256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 name="Google Shape;6;n"/>
          <p:cNvSpPr txBox="1">
            <a:spLocks noGrp="1"/>
          </p:cNvSpPr>
          <p:nvPr>
            <p:ph type="dt" idx="10"/>
          </p:nvPr>
        </p:nvSpPr>
        <p:spPr>
          <a:xfrm>
            <a:off x="4399200" y="0"/>
            <a:ext cx="3372840" cy="502560"/>
          </a:xfrm>
          <a:prstGeom prst="rect">
            <a:avLst/>
          </a:prstGeom>
          <a:noFill/>
          <a:ln>
            <a:noFill/>
          </a:ln>
        </p:spPr>
        <p:txBody>
          <a:bodyPr spcFirstLastPara="1" wrap="square" lIns="0" tIns="0" rIns="0" bIns="0" anchor="t" anchorCtr="0">
            <a:noAutofit/>
          </a:bodyPr>
          <a:lstStyle>
            <a:lvl1pPr marR="0" lvl="0" algn="r" rtl="0">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555480"/>
            <a:ext cx="3372840" cy="50256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399200" y="9555480"/>
            <a:ext cx="3372840" cy="50256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t>‹#›</a:t>
            </a:fld>
            <a:endParaRPr sz="14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4993679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 name="Google Shape;61;p1:notes"/>
          <p:cNvSpPr txBox="1">
            <a:spLocks noGrp="1"/>
          </p:cNvSpPr>
          <p:nvPr>
            <p:ph type="body" idx="1"/>
          </p:nvPr>
        </p:nvSpPr>
        <p:spPr>
          <a:xfrm>
            <a:off x="685800" y="4343400"/>
            <a:ext cx="5486040" cy="4114440"/>
          </a:xfrm>
          <a:prstGeom prst="rect">
            <a:avLst/>
          </a:prstGeom>
          <a:noFill/>
          <a:ln>
            <a:noFill/>
          </a:ln>
        </p:spPr>
        <p:txBody>
          <a:bodyPr spcFirstLastPara="1" wrap="square" lIns="0" tIns="0" rIns="0" bIns="0" anchor="t" anchorCtr="0">
            <a:noAutofit/>
          </a:bodyPr>
          <a:lstStyle/>
          <a:p>
            <a:pPr marL="216000" lvl="0" indent="0" algn="l" rtl="0">
              <a:spcBef>
                <a:spcPts val="0"/>
              </a:spcBef>
              <a:spcAft>
                <a:spcPts val="0"/>
              </a:spcAft>
              <a:buClr>
                <a:schemeClr val="dk1"/>
              </a:buClr>
              <a:buSzPts val="1800"/>
              <a:buFont typeface="Arial"/>
              <a:buNone/>
            </a:pPr>
            <a:endParaRPr sz="1800" b="0" strike="noStrike">
              <a:solidFill>
                <a:srgbClr val="000000"/>
              </a:solidFill>
              <a:latin typeface="Arial"/>
              <a:ea typeface="Arial"/>
              <a:cs typeface="Arial"/>
              <a:sym typeface="Arial"/>
            </a:endParaRPr>
          </a:p>
        </p:txBody>
      </p:sp>
      <p:sp>
        <p:nvSpPr>
          <p:cNvPr id="62" name="Google Shape;62;p1:notes"/>
          <p:cNvSpPr txBox="1">
            <a:spLocks noGrp="1"/>
          </p:cNvSpPr>
          <p:nvPr>
            <p:ph type="sldNum" idx="12"/>
          </p:nvPr>
        </p:nvSpPr>
        <p:spPr>
          <a:xfrm>
            <a:off x="3884760" y="8685360"/>
            <a:ext cx="2971440" cy="4568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a:t>
            </a:fld>
            <a:endParaRPr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63904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1"/>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1"/>
        <p:cNvGrpSpPr/>
        <p:nvPr/>
      </p:nvGrpSpPr>
      <p:grpSpPr>
        <a:xfrm>
          <a:off x="0" y="0"/>
          <a:ext cx="0" cy="0"/>
          <a:chOff x="0" y="0"/>
          <a:chExt cx="0" cy="0"/>
        </a:xfrm>
      </p:grpSpPr>
      <p:sp>
        <p:nvSpPr>
          <p:cNvPr id="42" name="Google Shape;42;p12"/>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18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12"/>
          <p:cNvSpPr txBox="1">
            <a:spLocks noGrp="1"/>
          </p:cNvSpPr>
          <p:nvPr>
            <p:ph type="body" idx="1"/>
          </p:nvPr>
        </p:nvSpPr>
        <p:spPr>
          <a:xfrm>
            <a:off x="457200" y="1604520"/>
            <a:ext cx="8229300" cy="18969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44" name="Google Shape;44;p12"/>
          <p:cNvSpPr txBox="1">
            <a:spLocks noGrp="1"/>
          </p:cNvSpPr>
          <p:nvPr>
            <p:ph type="body" idx="2"/>
          </p:nvPr>
        </p:nvSpPr>
        <p:spPr>
          <a:xfrm>
            <a:off x="457200" y="3682080"/>
            <a:ext cx="8229300" cy="18969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5"/>
        <p:cNvGrpSpPr/>
        <p:nvPr/>
      </p:nvGrpSpPr>
      <p:grpSpPr>
        <a:xfrm>
          <a:off x="0" y="0"/>
          <a:ext cx="0" cy="0"/>
          <a:chOff x="0" y="0"/>
          <a:chExt cx="0" cy="0"/>
        </a:xfrm>
      </p:grpSpPr>
      <p:sp>
        <p:nvSpPr>
          <p:cNvPr id="46" name="Google Shape;46;p13"/>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18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Google Shape;47;p13"/>
          <p:cNvSpPr txBox="1">
            <a:spLocks noGrp="1"/>
          </p:cNvSpPr>
          <p:nvPr>
            <p:ph type="body" idx="1"/>
          </p:nvPr>
        </p:nvSpPr>
        <p:spPr>
          <a:xfrm>
            <a:off x="457200" y="1604520"/>
            <a:ext cx="4015800" cy="18969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48" name="Google Shape;48;p13"/>
          <p:cNvSpPr txBox="1">
            <a:spLocks noGrp="1"/>
          </p:cNvSpPr>
          <p:nvPr>
            <p:ph type="body" idx="2"/>
          </p:nvPr>
        </p:nvSpPr>
        <p:spPr>
          <a:xfrm>
            <a:off x="4674240" y="1604520"/>
            <a:ext cx="4015800" cy="18969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49" name="Google Shape;49;p13"/>
          <p:cNvSpPr txBox="1">
            <a:spLocks noGrp="1"/>
          </p:cNvSpPr>
          <p:nvPr>
            <p:ph type="body" idx="3"/>
          </p:nvPr>
        </p:nvSpPr>
        <p:spPr>
          <a:xfrm>
            <a:off x="457200" y="3682080"/>
            <a:ext cx="4015800" cy="18969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50" name="Google Shape;50;p13"/>
          <p:cNvSpPr txBox="1">
            <a:spLocks noGrp="1"/>
          </p:cNvSpPr>
          <p:nvPr>
            <p:ph type="body" idx="4"/>
          </p:nvPr>
        </p:nvSpPr>
        <p:spPr>
          <a:xfrm>
            <a:off x="4674240" y="3682080"/>
            <a:ext cx="4015800" cy="18969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1"/>
        <p:cNvGrpSpPr/>
        <p:nvPr/>
      </p:nvGrpSpPr>
      <p:grpSpPr>
        <a:xfrm>
          <a:off x="0" y="0"/>
          <a:ext cx="0" cy="0"/>
          <a:chOff x="0" y="0"/>
          <a:chExt cx="0" cy="0"/>
        </a:xfrm>
      </p:grpSpPr>
      <p:sp>
        <p:nvSpPr>
          <p:cNvPr id="52" name="Google Shape;52;p14"/>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18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Google Shape;53;p14"/>
          <p:cNvSpPr txBox="1">
            <a:spLocks noGrp="1"/>
          </p:cNvSpPr>
          <p:nvPr>
            <p:ph type="body" idx="1"/>
          </p:nvPr>
        </p:nvSpPr>
        <p:spPr>
          <a:xfrm>
            <a:off x="457200" y="1604520"/>
            <a:ext cx="2649600" cy="18969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54" name="Google Shape;54;p14"/>
          <p:cNvSpPr txBox="1">
            <a:spLocks noGrp="1"/>
          </p:cNvSpPr>
          <p:nvPr>
            <p:ph type="body" idx="2"/>
          </p:nvPr>
        </p:nvSpPr>
        <p:spPr>
          <a:xfrm>
            <a:off x="3239640" y="1604520"/>
            <a:ext cx="2649600" cy="18969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55" name="Google Shape;55;p14"/>
          <p:cNvSpPr txBox="1">
            <a:spLocks noGrp="1"/>
          </p:cNvSpPr>
          <p:nvPr>
            <p:ph type="body" idx="3"/>
          </p:nvPr>
        </p:nvSpPr>
        <p:spPr>
          <a:xfrm>
            <a:off x="6022080" y="1604520"/>
            <a:ext cx="2649600" cy="18969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56" name="Google Shape;56;p14"/>
          <p:cNvSpPr txBox="1">
            <a:spLocks noGrp="1"/>
          </p:cNvSpPr>
          <p:nvPr>
            <p:ph type="body" idx="4"/>
          </p:nvPr>
        </p:nvSpPr>
        <p:spPr>
          <a:xfrm>
            <a:off x="457200" y="3682080"/>
            <a:ext cx="2649600" cy="18969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57" name="Google Shape;57;p14"/>
          <p:cNvSpPr txBox="1">
            <a:spLocks noGrp="1"/>
          </p:cNvSpPr>
          <p:nvPr>
            <p:ph type="body" idx="5"/>
          </p:nvPr>
        </p:nvSpPr>
        <p:spPr>
          <a:xfrm>
            <a:off x="3239640" y="3682080"/>
            <a:ext cx="2649600" cy="18969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58" name="Google Shape;58;p14"/>
          <p:cNvSpPr txBox="1">
            <a:spLocks noGrp="1"/>
          </p:cNvSpPr>
          <p:nvPr>
            <p:ph type="body" idx="6"/>
          </p:nvPr>
        </p:nvSpPr>
        <p:spPr>
          <a:xfrm>
            <a:off x="6022080" y="3682080"/>
            <a:ext cx="2649600" cy="18969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2"/>
        <p:cNvGrpSpPr/>
        <p:nvPr/>
      </p:nvGrpSpPr>
      <p:grpSpPr>
        <a:xfrm>
          <a:off x="0" y="0"/>
          <a:ext cx="0" cy="0"/>
          <a:chOff x="0" y="0"/>
          <a:chExt cx="0" cy="0"/>
        </a:xfrm>
      </p:grpSpPr>
      <p:sp>
        <p:nvSpPr>
          <p:cNvPr id="13" name="Google Shape;13;p4"/>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18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4"/>
          <p:cNvSpPr txBox="1">
            <a:spLocks noGrp="1"/>
          </p:cNvSpPr>
          <p:nvPr>
            <p:ph type="subTitle" idx="1"/>
          </p:nvPr>
        </p:nvSpPr>
        <p:spPr>
          <a:xfrm>
            <a:off x="457200" y="1604520"/>
            <a:ext cx="8229300" cy="39774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18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5"/>
        <p:cNvGrpSpPr/>
        <p:nvPr/>
      </p:nvGrpSpPr>
      <p:grpSpPr>
        <a:xfrm>
          <a:off x="0" y="0"/>
          <a:ext cx="0" cy="0"/>
          <a:chOff x="0" y="0"/>
          <a:chExt cx="0" cy="0"/>
        </a:xfrm>
      </p:grpSpPr>
      <p:sp>
        <p:nvSpPr>
          <p:cNvPr id="16" name="Google Shape;16;p5"/>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18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5"/>
          <p:cNvSpPr txBox="1">
            <a:spLocks noGrp="1"/>
          </p:cNvSpPr>
          <p:nvPr>
            <p:ph type="body" idx="1"/>
          </p:nvPr>
        </p:nvSpPr>
        <p:spPr>
          <a:xfrm>
            <a:off x="457200" y="1604520"/>
            <a:ext cx="8229300" cy="39774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8"/>
        <p:cNvGrpSpPr/>
        <p:nvPr/>
      </p:nvGrpSpPr>
      <p:grpSpPr>
        <a:xfrm>
          <a:off x="0" y="0"/>
          <a:ext cx="0" cy="0"/>
          <a:chOff x="0" y="0"/>
          <a:chExt cx="0" cy="0"/>
        </a:xfrm>
      </p:grpSpPr>
      <p:sp>
        <p:nvSpPr>
          <p:cNvPr id="19" name="Google Shape;19;p6"/>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18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Google Shape;20;p6"/>
          <p:cNvSpPr txBox="1">
            <a:spLocks noGrp="1"/>
          </p:cNvSpPr>
          <p:nvPr>
            <p:ph type="body" idx="1"/>
          </p:nvPr>
        </p:nvSpPr>
        <p:spPr>
          <a:xfrm>
            <a:off x="457200" y="1604520"/>
            <a:ext cx="4015800" cy="39774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21" name="Google Shape;21;p6"/>
          <p:cNvSpPr txBox="1">
            <a:spLocks noGrp="1"/>
          </p:cNvSpPr>
          <p:nvPr>
            <p:ph type="body" idx="2"/>
          </p:nvPr>
        </p:nvSpPr>
        <p:spPr>
          <a:xfrm>
            <a:off x="4674240" y="1604520"/>
            <a:ext cx="4015800" cy="39774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7"/>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18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4"/>
        <p:cNvGrpSpPr/>
        <p:nvPr/>
      </p:nvGrpSpPr>
      <p:grpSpPr>
        <a:xfrm>
          <a:off x="0" y="0"/>
          <a:ext cx="0" cy="0"/>
          <a:chOff x="0" y="0"/>
          <a:chExt cx="0" cy="0"/>
        </a:xfrm>
      </p:grpSpPr>
      <p:sp>
        <p:nvSpPr>
          <p:cNvPr id="25" name="Google Shape;25;p8"/>
          <p:cNvSpPr txBox="1">
            <a:spLocks noGrp="1"/>
          </p:cNvSpPr>
          <p:nvPr>
            <p:ph type="subTitle" idx="1"/>
          </p:nvPr>
        </p:nvSpPr>
        <p:spPr>
          <a:xfrm>
            <a:off x="457200" y="273600"/>
            <a:ext cx="8229300" cy="53079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18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6"/>
        <p:cNvGrpSpPr/>
        <p:nvPr/>
      </p:nvGrpSpPr>
      <p:grpSpPr>
        <a:xfrm>
          <a:off x="0" y="0"/>
          <a:ext cx="0" cy="0"/>
          <a:chOff x="0" y="0"/>
          <a:chExt cx="0" cy="0"/>
        </a:xfrm>
      </p:grpSpPr>
      <p:sp>
        <p:nvSpPr>
          <p:cNvPr id="27" name="Google Shape;27;p9"/>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18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 name="Google Shape;28;p9"/>
          <p:cNvSpPr txBox="1">
            <a:spLocks noGrp="1"/>
          </p:cNvSpPr>
          <p:nvPr>
            <p:ph type="body" idx="1"/>
          </p:nvPr>
        </p:nvSpPr>
        <p:spPr>
          <a:xfrm>
            <a:off x="457200" y="1604520"/>
            <a:ext cx="4015800" cy="18969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29" name="Google Shape;29;p9"/>
          <p:cNvSpPr txBox="1">
            <a:spLocks noGrp="1"/>
          </p:cNvSpPr>
          <p:nvPr>
            <p:ph type="body" idx="2"/>
          </p:nvPr>
        </p:nvSpPr>
        <p:spPr>
          <a:xfrm>
            <a:off x="4674240" y="1604520"/>
            <a:ext cx="4015800" cy="39774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30" name="Google Shape;30;p9"/>
          <p:cNvSpPr txBox="1">
            <a:spLocks noGrp="1"/>
          </p:cNvSpPr>
          <p:nvPr>
            <p:ph type="body" idx="3"/>
          </p:nvPr>
        </p:nvSpPr>
        <p:spPr>
          <a:xfrm>
            <a:off x="457200" y="3682080"/>
            <a:ext cx="4015800" cy="18969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1"/>
        <p:cNvGrpSpPr/>
        <p:nvPr/>
      </p:nvGrpSpPr>
      <p:grpSpPr>
        <a:xfrm>
          <a:off x="0" y="0"/>
          <a:ext cx="0" cy="0"/>
          <a:chOff x="0" y="0"/>
          <a:chExt cx="0" cy="0"/>
        </a:xfrm>
      </p:grpSpPr>
      <p:sp>
        <p:nvSpPr>
          <p:cNvPr id="32" name="Google Shape;32;p10"/>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18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10"/>
          <p:cNvSpPr txBox="1">
            <a:spLocks noGrp="1"/>
          </p:cNvSpPr>
          <p:nvPr>
            <p:ph type="body" idx="1"/>
          </p:nvPr>
        </p:nvSpPr>
        <p:spPr>
          <a:xfrm>
            <a:off x="457200" y="1604520"/>
            <a:ext cx="4015800" cy="39774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34" name="Google Shape;34;p10"/>
          <p:cNvSpPr txBox="1">
            <a:spLocks noGrp="1"/>
          </p:cNvSpPr>
          <p:nvPr>
            <p:ph type="body" idx="2"/>
          </p:nvPr>
        </p:nvSpPr>
        <p:spPr>
          <a:xfrm>
            <a:off x="4674240" y="1604520"/>
            <a:ext cx="4015800" cy="18969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35" name="Google Shape;35;p10"/>
          <p:cNvSpPr txBox="1">
            <a:spLocks noGrp="1"/>
          </p:cNvSpPr>
          <p:nvPr>
            <p:ph type="body" idx="3"/>
          </p:nvPr>
        </p:nvSpPr>
        <p:spPr>
          <a:xfrm>
            <a:off x="4674240" y="3682080"/>
            <a:ext cx="4015800" cy="18969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6"/>
        <p:cNvGrpSpPr/>
        <p:nvPr/>
      </p:nvGrpSpPr>
      <p:grpSpPr>
        <a:xfrm>
          <a:off x="0" y="0"/>
          <a:ext cx="0" cy="0"/>
          <a:chOff x="0" y="0"/>
          <a:chExt cx="0" cy="0"/>
        </a:xfrm>
      </p:grpSpPr>
      <p:sp>
        <p:nvSpPr>
          <p:cNvPr id="37" name="Google Shape;37;p11"/>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18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11"/>
          <p:cNvSpPr txBox="1">
            <a:spLocks noGrp="1"/>
          </p:cNvSpPr>
          <p:nvPr>
            <p:ph type="body" idx="1"/>
          </p:nvPr>
        </p:nvSpPr>
        <p:spPr>
          <a:xfrm>
            <a:off x="457200" y="1604520"/>
            <a:ext cx="4015800" cy="18969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39" name="Google Shape;39;p11"/>
          <p:cNvSpPr txBox="1">
            <a:spLocks noGrp="1"/>
          </p:cNvSpPr>
          <p:nvPr>
            <p:ph type="body" idx="2"/>
          </p:nvPr>
        </p:nvSpPr>
        <p:spPr>
          <a:xfrm>
            <a:off x="4674240" y="1604520"/>
            <a:ext cx="4015800" cy="18969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40" name="Google Shape;40;p11"/>
          <p:cNvSpPr txBox="1">
            <a:spLocks noGrp="1"/>
          </p:cNvSpPr>
          <p:nvPr>
            <p:ph type="body" idx="3"/>
          </p:nvPr>
        </p:nvSpPr>
        <p:spPr>
          <a:xfrm>
            <a:off x="457200" y="3682080"/>
            <a:ext cx="8229300" cy="18969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2"/>
          <p:cNvSpPr/>
          <p:nvPr/>
        </p:nvSpPr>
        <p:spPr>
          <a:xfrm>
            <a:off x="0" y="6696720"/>
            <a:ext cx="9151500" cy="160800"/>
          </a:xfrm>
          <a:prstGeom prst="rect">
            <a:avLst/>
          </a:prstGeom>
          <a:solidFill>
            <a:schemeClr val="accent1"/>
          </a:solidFill>
          <a:ln w="9525" cap="flat" cmpd="sng">
            <a:solidFill>
              <a:srgbClr val="00B050"/>
            </a:solidFill>
            <a:prstDash val="solid"/>
            <a:round/>
            <a:headEnd type="none" w="sm" len="sm"/>
            <a:tailEnd type="none" w="sm" len="sm"/>
          </a:ln>
          <a:effectLst>
            <a:outerShdw blurRad="39960" dist="20160" dir="5400000" rotWithShape="0">
              <a:srgbClr val="000000">
                <a:alpha val="37650"/>
              </a:srgbClr>
            </a:outerShdw>
          </a:effectLst>
        </p:spPr>
        <p:txBody>
          <a:bodyPr spcFirstLastPara="1" wrap="square" lIns="82800" tIns="41400" rIns="82800" bIns="41400" anchor="ctr" anchorCtr="0">
            <a:noAutofit/>
          </a:bodyPr>
          <a:lstStyle/>
          <a:p>
            <a:pPr marL="0" marR="0" lvl="0" indent="0" algn="ctr" rtl="0">
              <a:lnSpc>
                <a:spcPct val="100000"/>
              </a:lnSpc>
              <a:spcBef>
                <a:spcPts val="0"/>
              </a:spcBef>
              <a:spcAft>
                <a:spcPts val="0"/>
              </a:spcAft>
              <a:buNone/>
            </a:pPr>
            <a:r>
              <a:rPr lang="en-US" sz="1150" b="1">
                <a:solidFill>
                  <a:srgbClr val="FFFFFF"/>
                </a:solidFill>
                <a:latin typeface="Calibri"/>
                <a:ea typeface="Calibri"/>
                <a:cs typeface="Calibri"/>
                <a:sym typeface="Calibri"/>
              </a:rPr>
              <a:t>10</a:t>
            </a:r>
            <a:r>
              <a:rPr lang="en-US" sz="1150" b="1" i="0" u="none" strike="noStrike" cap="none" baseline="30000">
                <a:solidFill>
                  <a:srgbClr val="FFFFFF"/>
                </a:solidFill>
                <a:latin typeface="Calibri"/>
                <a:ea typeface="Calibri"/>
                <a:cs typeface="Calibri"/>
                <a:sym typeface="Calibri"/>
              </a:rPr>
              <a:t>th</a:t>
            </a:r>
            <a:r>
              <a:rPr lang="en-US" sz="1150" b="1" i="0" u="none" strike="noStrike" cap="none">
                <a:solidFill>
                  <a:srgbClr val="FFFFFF"/>
                </a:solidFill>
                <a:latin typeface="Calibri"/>
                <a:ea typeface="Calibri"/>
                <a:cs typeface="Calibri"/>
                <a:sym typeface="Calibri"/>
              </a:rPr>
              <a:t> INDIAN INTERNATIONAL CONFERENCE ON AIR QUALITY MANAGEMENT (IICAQM 202</a:t>
            </a:r>
            <a:r>
              <a:rPr lang="en-US" sz="1150" b="1">
                <a:solidFill>
                  <a:srgbClr val="FFFFFF"/>
                </a:solidFill>
                <a:latin typeface="Calibri"/>
                <a:ea typeface="Calibri"/>
                <a:cs typeface="Calibri"/>
                <a:sym typeface="Calibri"/>
              </a:rPr>
              <a:t>5</a:t>
            </a:r>
            <a:r>
              <a:rPr lang="en-US" sz="1150" b="1" i="0" u="none" strike="noStrike" cap="none">
                <a:solidFill>
                  <a:srgbClr val="FFFFFF"/>
                </a:solidFill>
                <a:latin typeface="Calibri"/>
                <a:ea typeface="Calibri"/>
                <a:cs typeface="Calibri"/>
                <a:sym typeface="Calibri"/>
              </a:rPr>
              <a:t>), 1</a:t>
            </a:r>
            <a:r>
              <a:rPr lang="en-US" sz="1150" b="1">
                <a:solidFill>
                  <a:srgbClr val="FFFFFF"/>
                </a:solidFill>
                <a:latin typeface="Calibri"/>
                <a:ea typeface="Calibri"/>
                <a:cs typeface="Calibri"/>
                <a:sym typeface="Calibri"/>
              </a:rPr>
              <a:t>5</a:t>
            </a:r>
            <a:r>
              <a:rPr lang="en-US" sz="1150" b="1" i="0" u="none" strike="noStrike" cap="none">
                <a:solidFill>
                  <a:srgbClr val="FFFFFF"/>
                </a:solidFill>
                <a:latin typeface="Calibri"/>
                <a:ea typeface="Calibri"/>
                <a:cs typeface="Calibri"/>
                <a:sym typeface="Calibri"/>
              </a:rPr>
              <a:t> </a:t>
            </a:r>
            <a:r>
              <a:rPr lang="en-US" sz="1150" b="1" i="0" u="none" strike="noStrike" cap="none">
                <a:solidFill>
                  <a:schemeClr val="lt1"/>
                </a:solidFill>
                <a:latin typeface="Calibri"/>
                <a:ea typeface="Calibri"/>
                <a:cs typeface="Calibri"/>
                <a:sym typeface="Calibri"/>
              </a:rPr>
              <a:t>- </a:t>
            </a:r>
            <a:r>
              <a:rPr lang="en-US" sz="1150" b="1">
                <a:solidFill>
                  <a:schemeClr val="lt1"/>
                </a:solidFill>
                <a:latin typeface="Calibri"/>
                <a:ea typeface="Calibri"/>
                <a:cs typeface="Calibri"/>
                <a:sym typeface="Calibri"/>
              </a:rPr>
              <a:t>19th </a:t>
            </a:r>
            <a:r>
              <a:rPr lang="en-US" sz="1150" b="1" i="0" u="none" strike="noStrike" cap="none">
                <a:solidFill>
                  <a:schemeClr val="lt1"/>
                </a:solidFill>
                <a:latin typeface="Calibri"/>
                <a:ea typeface="Calibri"/>
                <a:cs typeface="Calibri"/>
                <a:sym typeface="Calibri"/>
              </a:rPr>
              <a:t> DECEMBER 202</a:t>
            </a:r>
            <a:r>
              <a:rPr lang="en-US" sz="1150" b="1">
                <a:solidFill>
                  <a:schemeClr val="lt1"/>
                </a:solidFill>
                <a:latin typeface="Calibri"/>
                <a:ea typeface="Calibri"/>
                <a:cs typeface="Calibri"/>
                <a:sym typeface="Calibri"/>
              </a:rPr>
              <a:t>5</a:t>
            </a:r>
            <a:endParaRPr sz="115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
          <p:cNvSpPr/>
          <p:nvPr/>
        </p:nvSpPr>
        <p:spPr>
          <a:xfrm>
            <a:off x="-46080" y="-200520"/>
            <a:ext cx="184320" cy="369000"/>
          </a:xfrm>
          <a:prstGeom prst="rect">
            <a:avLst/>
          </a:prstGeom>
          <a:noFill/>
          <a:ln>
            <a:noFill/>
          </a:ln>
        </p:spPr>
        <p:txBody>
          <a:bodyPr spcFirstLastPara="1" wrap="square" lIns="90000" tIns="45000" rIns="90000" bIns="45000" anchor="ctr" anchorCtr="0">
            <a:sp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5" name="Google Shape;65;p1"/>
          <p:cNvSpPr/>
          <p:nvPr/>
        </p:nvSpPr>
        <p:spPr>
          <a:xfrm>
            <a:off x="1570320" y="0"/>
            <a:ext cx="5939280" cy="1599840"/>
          </a:xfrm>
          <a:prstGeom prst="rect">
            <a:avLst/>
          </a:prstGeom>
          <a:solidFill>
            <a:schemeClr val="accent1"/>
          </a:solidFill>
          <a:ln w="12700" cap="flat" cmpd="sng">
            <a:solidFill>
              <a:srgbClr val="4F81BD"/>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2800" b="1" i="0" u="none" strike="noStrike" cap="none" dirty="0" smtClean="0">
                <a:solidFill>
                  <a:srgbClr val="FFFFFF"/>
                </a:solidFill>
                <a:latin typeface="Times New Roman"/>
                <a:ea typeface="Times New Roman"/>
                <a:cs typeface="Times New Roman"/>
                <a:sym typeface="Times New Roman"/>
              </a:rPr>
              <a:t>SURESH PANDIAN ELUMALAI</a:t>
            </a:r>
            <a:endParaRPr sz="28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1400" b="1" i="0" u="none" strike="noStrike" cap="none" dirty="0">
                <a:solidFill>
                  <a:srgbClr val="FFFFFF"/>
                </a:solidFill>
                <a:latin typeface="Times New Roman"/>
                <a:ea typeface="Times New Roman"/>
                <a:cs typeface="Times New Roman"/>
                <a:sym typeface="Times New Roman"/>
              </a:rPr>
              <a:t>ADDRESS: </a:t>
            </a:r>
            <a:r>
              <a:rPr lang="en-US" sz="1400" b="1" i="0" u="none" strike="noStrike" cap="none" dirty="0" smtClean="0">
                <a:solidFill>
                  <a:srgbClr val="FFFFFF"/>
                </a:solidFill>
                <a:latin typeface="Times New Roman"/>
                <a:ea typeface="Times New Roman"/>
                <a:cs typeface="Times New Roman"/>
                <a:sym typeface="Times New Roman"/>
              </a:rPr>
              <a:t>Associate Professor, Department of Environmental Science &amp; Engineering, IIT (ISM) </a:t>
            </a:r>
            <a:r>
              <a:rPr lang="en-US" sz="1400" b="1" i="0" u="none" strike="noStrike" cap="none" dirty="0" err="1" smtClean="0">
                <a:solidFill>
                  <a:srgbClr val="FFFFFF"/>
                </a:solidFill>
                <a:latin typeface="Times New Roman"/>
                <a:ea typeface="Times New Roman"/>
                <a:cs typeface="Times New Roman"/>
                <a:sym typeface="Times New Roman"/>
              </a:rPr>
              <a:t>Dhanbad</a:t>
            </a:r>
            <a:r>
              <a:rPr lang="en-US" sz="1400" b="1" i="0" u="none" strike="noStrike" cap="none" dirty="0" smtClean="0">
                <a:solidFill>
                  <a:srgbClr val="FFFFFF"/>
                </a:solidFill>
                <a:latin typeface="Times New Roman"/>
                <a:ea typeface="Times New Roman"/>
                <a:cs typeface="Times New Roman"/>
                <a:sym typeface="Times New Roman"/>
              </a:rPr>
              <a:t>, </a:t>
            </a:r>
            <a:r>
              <a:rPr lang="en-US" sz="1400" b="1" i="0" u="none" strike="noStrike" cap="none" dirty="0" err="1" smtClean="0">
                <a:solidFill>
                  <a:srgbClr val="FFFFFF"/>
                </a:solidFill>
                <a:latin typeface="Times New Roman"/>
                <a:ea typeface="Times New Roman"/>
                <a:cs typeface="Times New Roman"/>
                <a:sym typeface="Times New Roman"/>
              </a:rPr>
              <a:t>Dhanbad</a:t>
            </a:r>
            <a:r>
              <a:rPr lang="en-US" sz="1400" b="1" i="0" u="none" strike="noStrike" cap="none" dirty="0" smtClean="0">
                <a:solidFill>
                  <a:srgbClr val="FFFFFF"/>
                </a:solidFill>
                <a:latin typeface="Times New Roman"/>
                <a:ea typeface="Times New Roman"/>
                <a:cs typeface="Times New Roman"/>
                <a:sym typeface="Times New Roman"/>
              </a:rPr>
              <a:t> - 826004</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1400" b="1" i="0" u="none" strike="noStrike" cap="none" dirty="0">
                <a:solidFill>
                  <a:srgbClr val="FFFFFF"/>
                </a:solidFill>
                <a:latin typeface="Times New Roman"/>
                <a:ea typeface="Times New Roman"/>
                <a:cs typeface="Times New Roman"/>
                <a:sym typeface="Times New Roman"/>
              </a:rPr>
              <a:t>Email</a:t>
            </a:r>
            <a:r>
              <a:rPr lang="en-US" sz="1400" b="1" i="0" u="none" strike="noStrike" cap="none" dirty="0" smtClean="0">
                <a:solidFill>
                  <a:srgbClr val="FFFFFF"/>
                </a:solidFill>
                <a:latin typeface="Times New Roman"/>
                <a:ea typeface="Times New Roman"/>
                <a:cs typeface="Times New Roman"/>
                <a:sym typeface="Times New Roman"/>
              </a:rPr>
              <a:t>: espandian@iitism.ac.in</a:t>
            </a:r>
            <a:endParaRPr sz="1400" b="0" i="0" u="none" strike="noStrike" cap="none" dirty="0">
              <a:solidFill>
                <a:srgbClr val="000000"/>
              </a:solidFill>
              <a:latin typeface="Arial"/>
              <a:ea typeface="Arial"/>
              <a:cs typeface="Arial"/>
              <a:sym typeface="Arial"/>
            </a:endParaRPr>
          </a:p>
        </p:txBody>
      </p:sp>
      <p:sp>
        <p:nvSpPr>
          <p:cNvPr id="66" name="Google Shape;66;p1"/>
          <p:cNvSpPr/>
          <p:nvPr/>
        </p:nvSpPr>
        <p:spPr>
          <a:xfrm>
            <a:off x="0" y="0"/>
            <a:ext cx="1569960" cy="1599840"/>
          </a:xfrm>
          <a:prstGeom prst="rect">
            <a:avLst/>
          </a:prstGeom>
          <a:solidFill>
            <a:schemeClr val="lt1"/>
          </a:solidFill>
          <a:ln w="12700" cap="flat" cmpd="sng">
            <a:solidFill>
              <a:srgbClr val="4F81BD"/>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p:txBody>
      </p:sp>
      <p:sp>
        <p:nvSpPr>
          <p:cNvPr id="67" name="Google Shape;67;p1"/>
          <p:cNvSpPr/>
          <p:nvPr/>
        </p:nvSpPr>
        <p:spPr>
          <a:xfrm>
            <a:off x="7509960" y="0"/>
            <a:ext cx="1633680" cy="1599840"/>
          </a:xfrm>
          <a:prstGeom prst="rect">
            <a:avLst/>
          </a:prstGeom>
          <a:solidFill>
            <a:schemeClr val="lt1"/>
          </a:solidFill>
          <a:ln w="12700" cap="flat" cmpd="sng">
            <a:solidFill>
              <a:srgbClr val="4F81BD"/>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68" name="Google Shape;68;p1"/>
          <p:cNvSpPr/>
          <p:nvPr/>
        </p:nvSpPr>
        <p:spPr>
          <a:xfrm>
            <a:off x="0" y="1981080"/>
            <a:ext cx="9143640" cy="2998394"/>
          </a:xfrm>
          <a:prstGeom prst="rect">
            <a:avLst/>
          </a:prstGeom>
          <a:noFill/>
          <a:ln w="12700" cap="flat" cmpd="sng">
            <a:solidFill>
              <a:srgbClr val="4F81BD"/>
            </a:solidFill>
            <a:prstDash val="solid"/>
            <a:round/>
            <a:headEnd type="none" w="sm" len="sm"/>
            <a:tailEnd type="none" w="sm" len="sm"/>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1800" b="1" i="0" u="sng" strike="noStrike" cap="none" dirty="0">
                <a:solidFill>
                  <a:srgbClr val="002060"/>
                </a:solidFill>
                <a:latin typeface="Times New Roman"/>
                <a:ea typeface="Times New Roman"/>
                <a:cs typeface="Times New Roman"/>
                <a:sym typeface="Times New Roman"/>
              </a:rPr>
              <a:t>ABSTRACT</a:t>
            </a:r>
            <a:endParaRPr sz="1800" b="0" i="0" u="none" strike="noStrike" cap="none" dirty="0">
              <a:solidFill>
                <a:srgbClr val="000000"/>
              </a:solidFill>
              <a:latin typeface="Arial"/>
              <a:ea typeface="Arial"/>
              <a:cs typeface="Arial"/>
              <a:sym typeface="Arial"/>
            </a:endParaRPr>
          </a:p>
          <a:p>
            <a:pPr algn="just"/>
            <a:r>
              <a:rPr lang="en-US" sz="1200" dirty="0" smtClean="0">
                <a:latin typeface="Times New Roman" panose="02020603050405020304" pitchFamily="18" charset="0"/>
                <a:cs typeface="Times New Roman" panose="02020603050405020304" pitchFamily="18" charset="0"/>
              </a:rPr>
              <a:t>The </a:t>
            </a:r>
            <a:r>
              <a:rPr lang="en-US" sz="1200" dirty="0">
                <a:latin typeface="Times New Roman" panose="02020603050405020304" pitchFamily="18" charset="0"/>
                <a:cs typeface="Times New Roman" panose="02020603050405020304" pitchFamily="18" charset="0"/>
              </a:rPr>
              <a:t>increased vehicle demand leads to a rise in congestion, exhaust emissions and travel duration. It makes countries adopt policies to reduce vehicular exhaust emissions to achieve sustainable development with improved air quality. The present study identifies factors that influence student’s preferences, estimate vehicular emissions and examine policies to minimize use of passive school transport (PST). The responses of 945 students are statistically examined using the </a:t>
            </a:r>
            <a:r>
              <a:rPr lang="en-US" sz="1200" dirty="0" err="1">
                <a:latin typeface="Times New Roman" panose="02020603050405020304" pitchFamily="18" charset="0"/>
                <a:cs typeface="Times New Roman" panose="02020603050405020304" pitchFamily="18" charset="0"/>
              </a:rPr>
              <a:t>Multinominal</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Logit</a:t>
            </a:r>
            <a:r>
              <a:rPr lang="en-US" sz="1200" dirty="0">
                <a:latin typeface="Times New Roman" panose="02020603050405020304" pitchFamily="18" charset="0"/>
                <a:cs typeface="Times New Roman" panose="02020603050405020304" pitchFamily="18" charset="0"/>
              </a:rPr>
              <a:t> (MNL) model with factors that affect preferences of school transport. The MNL model revealed that private transports are preferred more by female students. Students covering up to 3 km distance preferred more to use active school transport (AST) than students with travel distance of above 5 km. The model has predicted that students with travel distance of 4 km or above are mostly opted for public travel modes. The representative driving cycle was developed for morning and afternoon school trips and used as an input parameter for the International Vehicle Emission (IVE) model to estimate exhaust emissions. School policies are proposed to reduce PST modes associated student kilometer travelled (SKT) and emissions. The study outcomes revealed that neighborhood school policy predicted significant reduction in yearly SKT for AST (6.07%) and PST (36.03%) modes. While increased walkability policy anticipates modest impact in minimizing the PST mode associated total exhaust emissions (3.18–40.34%). The private vehicle associated SKT and total exhaust emissions are reduced by nearly 27.58% and 34.66% under increased use of public transport policy respectively.</a:t>
            </a:r>
            <a:endParaRPr lang="en-IN" sz="1200" dirty="0">
              <a:latin typeface="Times New Roman" panose="02020603050405020304" pitchFamily="18" charset="0"/>
              <a:cs typeface="Times New Roman" panose="02020603050405020304" pitchFamily="18" charset="0"/>
            </a:endParaRPr>
          </a:p>
        </p:txBody>
      </p:sp>
      <p:sp>
        <p:nvSpPr>
          <p:cNvPr id="69" name="Google Shape;69;p1"/>
          <p:cNvSpPr/>
          <p:nvPr/>
        </p:nvSpPr>
        <p:spPr>
          <a:xfrm>
            <a:off x="0" y="4990011"/>
            <a:ext cx="9143662" cy="1715334"/>
          </a:xfrm>
          <a:prstGeom prst="rect">
            <a:avLst/>
          </a:prstGeom>
          <a:noFill/>
          <a:ln w="12700" cap="flat" cmpd="sng">
            <a:solidFill>
              <a:srgbClr val="4F81BD"/>
            </a:solidFill>
            <a:prstDash val="solid"/>
            <a:round/>
            <a:headEnd type="none" w="sm" len="sm"/>
            <a:tailEnd type="none" w="sm" len="sm"/>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1800" b="1" i="0" u="sng" strike="noStrike" cap="none" dirty="0">
                <a:solidFill>
                  <a:srgbClr val="002060"/>
                </a:solidFill>
                <a:latin typeface="Times New Roman"/>
                <a:ea typeface="Times New Roman"/>
                <a:cs typeface="Times New Roman"/>
                <a:sym typeface="Times New Roman"/>
              </a:rPr>
              <a:t>ABOUT THE SPEAKER</a:t>
            </a:r>
            <a:endParaRPr sz="1800" b="0" i="0" u="none" strike="noStrike" cap="none" dirty="0">
              <a:solidFill>
                <a:srgbClr val="000000"/>
              </a:solidFill>
              <a:latin typeface="Arial"/>
              <a:ea typeface="Arial"/>
              <a:cs typeface="Arial"/>
              <a:sym typeface="Arial"/>
            </a:endParaRPr>
          </a:p>
          <a:p>
            <a:pPr algn="just"/>
            <a:r>
              <a:rPr lang="en-US" sz="1200" dirty="0" smtClean="0">
                <a:solidFill>
                  <a:srgbClr val="002060"/>
                </a:solidFill>
                <a:latin typeface="Times New Roman"/>
                <a:ea typeface="Times New Roman"/>
                <a:cs typeface="Times New Roman"/>
              </a:rPr>
              <a:t>Suresh </a:t>
            </a:r>
            <a:r>
              <a:rPr lang="en-US" sz="1200" dirty="0">
                <a:solidFill>
                  <a:srgbClr val="002060"/>
                </a:solidFill>
                <a:latin typeface="Times New Roman"/>
                <a:ea typeface="Times New Roman"/>
                <a:cs typeface="Times New Roman"/>
              </a:rPr>
              <a:t>Pandian </a:t>
            </a:r>
            <a:r>
              <a:rPr lang="en-US" sz="1200" dirty="0" err="1">
                <a:solidFill>
                  <a:srgbClr val="002060"/>
                </a:solidFill>
                <a:latin typeface="Times New Roman"/>
                <a:ea typeface="Times New Roman"/>
                <a:cs typeface="Times New Roman"/>
              </a:rPr>
              <a:t>Elumalai</a:t>
            </a:r>
            <a:r>
              <a:rPr lang="en-US" sz="1200" dirty="0">
                <a:solidFill>
                  <a:srgbClr val="002060"/>
                </a:solidFill>
                <a:latin typeface="Times New Roman"/>
                <a:ea typeface="Times New Roman"/>
                <a:cs typeface="Times New Roman"/>
              </a:rPr>
              <a:t> holds </a:t>
            </a:r>
            <a:r>
              <a:rPr lang="en-US" sz="1200" dirty="0" err="1">
                <a:solidFill>
                  <a:srgbClr val="002060"/>
                </a:solidFill>
                <a:latin typeface="Times New Roman"/>
                <a:ea typeface="Times New Roman"/>
                <a:cs typeface="Times New Roman"/>
              </a:rPr>
              <a:t>B.Tech</a:t>
            </a:r>
            <a:r>
              <a:rPr lang="en-US" sz="1200" dirty="0">
                <a:solidFill>
                  <a:srgbClr val="002060"/>
                </a:solidFill>
                <a:latin typeface="Times New Roman"/>
                <a:ea typeface="Times New Roman"/>
                <a:cs typeface="Times New Roman"/>
              </a:rPr>
              <a:t> degree in Chemical engineering from </a:t>
            </a:r>
            <a:r>
              <a:rPr lang="en-US" sz="1200" dirty="0" err="1">
                <a:solidFill>
                  <a:srgbClr val="002060"/>
                </a:solidFill>
                <a:latin typeface="Times New Roman"/>
                <a:ea typeface="Times New Roman"/>
                <a:cs typeface="Times New Roman"/>
              </a:rPr>
              <a:t>Arunai</a:t>
            </a:r>
            <a:r>
              <a:rPr lang="en-US" sz="1200" dirty="0">
                <a:solidFill>
                  <a:srgbClr val="002060"/>
                </a:solidFill>
                <a:latin typeface="Times New Roman"/>
                <a:ea typeface="Times New Roman"/>
                <a:cs typeface="Times New Roman"/>
              </a:rPr>
              <a:t> Engineering College, University of Madras, Chennai, Tamil Nadu in 2002, M. Tech. degree in Environmental Engineering from Pondicherry University, </a:t>
            </a:r>
            <a:r>
              <a:rPr lang="en-US" sz="1200" dirty="0" err="1">
                <a:solidFill>
                  <a:srgbClr val="002060"/>
                </a:solidFill>
                <a:latin typeface="Times New Roman"/>
                <a:ea typeface="Times New Roman"/>
                <a:cs typeface="Times New Roman"/>
              </a:rPr>
              <a:t>Puducherry</a:t>
            </a:r>
            <a:r>
              <a:rPr lang="en-US" sz="1200" dirty="0">
                <a:solidFill>
                  <a:srgbClr val="002060"/>
                </a:solidFill>
                <a:latin typeface="Times New Roman"/>
                <a:ea typeface="Times New Roman"/>
                <a:cs typeface="Times New Roman"/>
              </a:rPr>
              <a:t>, India in 2005 and Ph.D. </a:t>
            </a:r>
            <a:r>
              <a:rPr lang="en-US" sz="1200" dirty="0">
                <a:solidFill>
                  <a:srgbClr val="002060"/>
                </a:solidFill>
                <a:latin typeface="Times New Roman"/>
                <a:ea typeface="Times New Roman"/>
                <a:cs typeface="Times New Roman"/>
              </a:rPr>
              <a:t>from Indian Institute of Technology, Guwahati, India in 2011. </a:t>
            </a:r>
            <a:endParaRPr lang="en-US" sz="1200" dirty="0" smtClean="0">
              <a:solidFill>
                <a:srgbClr val="002060"/>
              </a:solidFill>
              <a:latin typeface="Times New Roman"/>
              <a:ea typeface="Times New Roman"/>
              <a:cs typeface="Times New Roman"/>
            </a:endParaRPr>
          </a:p>
          <a:p>
            <a:pPr algn="just"/>
            <a:r>
              <a:rPr lang="en-US" sz="1200" dirty="0" smtClean="0">
                <a:solidFill>
                  <a:srgbClr val="002060"/>
                </a:solidFill>
                <a:latin typeface="Times New Roman"/>
                <a:ea typeface="Times New Roman"/>
                <a:cs typeface="Times New Roman"/>
              </a:rPr>
              <a:t>Since </a:t>
            </a:r>
            <a:r>
              <a:rPr lang="en-US" sz="1200" dirty="0">
                <a:solidFill>
                  <a:srgbClr val="002060"/>
                </a:solidFill>
                <a:latin typeface="Times New Roman"/>
                <a:ea typeface="Times New Roman"/>
                <a:cs typeface="Times New Roman"/>
              </a:rPr>
              <a:t>then he is serving as a faculty member (Associate Professor) in Environmental Science and Engineering at the Department of Environmental Science and Engineering, Indian Institute of Technology (Indian School of Mines, </a:t>
            </a:r>
            <a:r>
              <a:rPr lang="en-US" sz="1200" dirty="0" err="1">
                <a:solidFill>
                  <a:srgbClr val="002060"/>
                </a:solidFill>
                <a:latin typeface="Times New Roman"/>
                <a:ea typeface="Times New Roman"/>
                <a:cs typeface="Times New Roman"/>
              </a:rPr>
              <a:t>Dhanbad</a:t>
            </a:r>
            <a:r>
              <a:rPr lang="en-US" sz="1200" dirty="0">
                <a:solidFill>
                  <a:srgbClr val="002060"/>
                </a:solidFill>
                <a:latin typeface="Times New Roman"/>
                <a:ea typeface="Times New Roman"/>
                <a:cs typeface="Times New Roman"/>
              </a:rPr>
              <a:t>, Jharkhand, India to till date. </a:t>
            </a:r>
            <a:endParaRPr lang="en-US" sz="1200" dirty="0" smtClean="0">
              <a:solidFill>
                <a:srgbClr val="002060"/>
              </a:solidFill>
              <a:latin typeface="Times New Roman"/>
              <a:ea typeface="Times New Roman"/>
              <a:cs typeface="Times New Roman"/>
            </a:endParaRPr>
          </a:p>
          <a:p>
            <a:pPr algn="just"/>
            <a:r>
              <a:rPr lang="en-US" sz="1200" dirty="0" smtClean="0">
                <a:solidFill>
                  <a:srgbClr val="002060"/>
                </a:solidFill>
                <a:latin typeface="Times New Roman"/>
                <a:ea typeface="Times New Roman"/>
                <a:cs typeface="Times New Roman"/>
              </a:rPr>
              <a:t>His </a:t>
            </a:r>
            <a:r>
              <a:rPr lang="en-US" sz="1200" dirty="0">
                <a:solidFill>
                  <a:srgbClr val="002060"/>
                </a:solidFill>
                <a:latin typeface="Times New Roman"/>
                <a:ea typeface="Times New Roman"/>
                <a:cs typeface="Times New Roman"/>
              </a:rPr>
              <a:t>major area of research are vehicular emission and dispersion modeling, rain water analysis for air pollutants reaction, PM exposure dose, urban heat island effects and emission inventory.</a:t>
            </a:r>
            <a:endParaRPr sz="1200" dirty="0">
              <a:solidFill>
                <a:srgbClr val="002060"/>
              </a:solidFill>
              <a:latin typeface="Times New Roman"/>
              <a:ea typeface="Times New Roman"/>
              <a:cs typeface="Times New Roman"/>
            </a:endParaRPr>
          </a:p>
        </p:txBody>
      </p:sp>
      <p:sp>
        <p:nvSpPr>
          <p:cNvPr id="70" name="Google Shape;70;p1"/>
          <p:cNvSpPr/>
          <p:nvPr/>
        </p:nvSpPr>
        <p:spPr>
          <a:xfrm>
            <a:off x="0" y="1600200"/>
            <a:ext cx="9143640" cy="367878"/>
          </a:xfrm>
          <a:prstGeom prst="rect">
            <a:avLst/>
          </a:prstGeom>
          <a:noFill/>
          <a:ln>
            <a:noFill/>
          </a:ln>
        </p:spPr>
        <p:txBody>
          <a:bodyPr spcFirstLastPara="1" wrap="square" lIns="90000" tIns="45000" rIns="90000" bIns="45000" anchor="t" anchorCtr="0">
            <a:spAutoFit/>
          </a:bodyPr>
          <a:lstStyle/>
          <a:p>
            <a:pPr marL="0" marR="0" lvl="0" indent="0" algn="ctr" rtl="0">
              <a:lnSpc>
                <a:spcPct val="100000"/>
              </a:lnSpc>
              <a:spcBef>
                <a:spcPts val="0"/>
              </a:spcBef>
              <a:spcAft>
                <a:spcPts val="0"/>
              </a:spcAft>
              <a:buNone/>
            </a:pPr>
            <a:r>
              <a:rPr lang="en-US" sz="1800" b="1" i="0" u="none" strike="noStrike" cap="none" dirty="0" smtClean="0">
                <a:solidFill>
                  <a:srgbClr val="1F497D"/>
                </a:solidFill>
                <a:latin typeface="Calibri"/>
                <a:ea typeface="Calibri"/>
                <a:cs typeface="Calibri"/>
                <a:sym typeface="Calibri"/>
              </a:rPr>
              <a:t>ASSESSMENT OF SUSTAINABLE SCHOOL TRANSPORT POLICIES ON VEHICULAR EMISSIONS</a:t>
            </a:r>
            <a:endParaRPr sz="1800" b="0" i="0" u="none" strike="noStrike" cap="none" dirty="0">
              <a:solidFill>
                <a:srgbClr val="000000"/>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8288" y="-6384"/>
            <a:ext cx="1615352" cy="161676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93" y="-6384"/>
            <a:ext cx="1560195" cy="155567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448</Words>
  <Application>Microsoft Office PowerPoint</Application>
  <PresentationFormat>On-screen Show (4:3)</PresentationFormat>
  <Paragraphs>12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uma</dc:creator>
  <cp:lastModifiedBy>Dr.Suresh Pandian E</cp:lastModifiedBy>
  <cp:revision>4</cp:revision>
  <dcterms:created xsi:type="dcterms:W3CDTF">2019-12-03T04:50:29Z</dcterms:created>
  <dcterms:modified xsi:type="dcterms:W3CDTF">2025-10-22T14:02:34Z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On-screen Show (4:3)</vt:lpwstr>
  </property>
  <property fmtid="{D5CDD505-2E9C-101B-9397-08002B2CF9AE}" pid="4" name="Slides">
    <vt:i4>1</vt:i4>
  </property>
</Properties>
</file>