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hcSTkbbJi3xJq+dQwJyRqvEb2F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78" y="1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77240" y="4777560"/>
            <a:ext cx="6217560" cy="45259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372840" cy="50256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399200" y="0"/>
            <a:ext cx="3372840" cy="50256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55480"/>
            <a:ext cx="3372840" cy="50256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399200" y="9555480"/>
            <a:ext cx="3372840" cy="50256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216000" lvl="0" indent="0" algn="l" rtl="0">
              <a:spcBef>
                <a:spcPts val="0"/>
              </a:spcBef>
              <a:spcAft>
                <a:spcPts val="0"/>
              </a:spcAft>
              <a:buClr>
                <a:schemeClr val="dk1"/>
              </a:buClr>
              <a:buSzPts val="1800"/>
              <a:buFont typeface="Arial"/>
              <a:buNone/>
            </a:pPr>
            <a:endParaRPr sz="1800" b="0" strike="noStrike">
              <a:solidFill>
                <a:srgbClr val="000000"/>
              </a:solidFill>
              <a:latin typeface="Arial"/>
              <a:ea typeface="Arial"/>
              <a:cs typeface="Arial"/>
              <a:sym typeface="Arial"/>
            </a:endParaRPr>
          </a:p>
        </p:txBody>
      </p:sp>
      <p:sp>
        <p:nvSpPr>
          <p:cNvPr id="62" name="Google Shape;62;p1:notes"/>
          <p:cNvSpPr txBox="1">
            <a:spLocks noGrp="1"/>
          </p:cNvSpPr>
          <p:nvPr>
            <p:ph type="sldNum" idx="12"/>
          </p:nvPr>
        </p:nvSpPr>
        <p:spPr>
          <a:xfrm>
            <a:off x="3884760" y="8685360"/>
            <a:ext cx="2971440" cy="4568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2"/>
          <p:cNvSpPr txBox="1">
            <a:spLocks noGrp="1"/>
          </p:cNvSpPr>
          <p:nvPr>
            <p:ph type="body" idx="1"/>
          </p:nvPr>
        </p:nvSpPr>
        <p:spPr>
          <a:xfrm>
            <a:off x="457200" y="1604520"/>
            <a:ext cx="82293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44" name="Google Shape;44;p12"/>
          <p:cNvSpPr txBox="1">
            <a:spLocks noGrp="1"/>
          </p:cNvSpPr>
          <p:nvPr>
            <p:ph type="body" idx="2"/>
          </p:nvPr>
        </p:nvSpPr>
        <p:spPr>
          <a:xfrm>
            <a:off x="457200" y="3682080"/>
            <a:ext cx="82293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13"/>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48" name="Google Shape;48;p13"/>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49" name="Google Shape;49;p13"/>
          <p:cNvSpPr txBox="1">
            <a:spLocks noGrp="1"/>
          </p:cNvSpPr>
          <p:nvPr>
            <p:ph type="body" idx="3"/>
          </p:nvPr>
        </p:nvSpPr>
        <p:spPr>
          <a:xfrm>
            <a:off x="457200" y="368208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50" name="Google Shape;50;p13"/>
          <p:cNvSpPr txBox="1">
            <a:spLocks noGrp="1"/>
          </p:cNvSpPr>
          <p:nvPr>
            <p:ph type="body" idx="4"/>
          </p:nvPr>
        </p:nvSpPr>
        <p:spPr>
          <a:xfrm>
            <a:off x="4674240" y="368208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4"/>
          <p:cNvSpPr txBox="1">
            <a:spLocks noGrp="1"/>
          </p:cNvSpPr>
          <p:nvPr>
            <p:ph type="body" idx="1"/>
          </p:nvPr>
        </p:nvSpPr>
        <p:spPr>
          <a:xfrm>
            <a:off x="457200" y="1604520"/>
            <a:ext cx="26496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54" name="Google Shape;54;p14"/>
          <p:cNvSpPr txBox="1">
            <a:spLocks noGrp="1"/>
          </p:cNvSpPr>
          <p:nvPr>
            <p:ph type="body" idx="2"/>
          </p:nvPr>
        </p:nvSpPr>
        <p:spPr>
          <a:xfrm>
            <a:off x="3239640" y="1604520"/>
            <a:ext cx="26496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55" name="Google Shape;55;p14"/>
          <p:cNvSpPr txBox="1">
            <a:spLocks noGrp="1"/>
          </p:cNvSpPr>
          <p:nvPr>
            <p:ph type="body" idx="3"/>
          </p:nvPr>
        </p:nvSpPr>
        <p:spPr>
          <a:xfrm>
            <a:off x="6022080" y="1604520"/>
            <a:ext cx="26496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56" name="Google Shape;56;p14"/>
          <p:cNvSpPr txBox="1">
            <a:spLocks noGrp="1"/>
          </p:cNvSpPr>
          <p:nvPr>
            <p:ph type="body" idx="4"/>
          </p:nvPr>
        </p:nvSpPr>
        <p:spPr>
          <a:xfrm>
            <a:off x="457200" y="3682080"/>
            <a:ext cx="26496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57" name="Google Shape;57;p14"/>
          <p:cNvSpPr txBox="1">
            <a:spLocks noGrp="1"/>
          </p:cNvSpPr>
          <p:nvPr>
            <p:ph type="body" idx="5"/>
          </p:nvPr>
        </p:nvSpPr>
        <p:spPr>
          <a:xfrm>
            <a:off x="3239640" y="3682080"/>
            <a:ext cx="26496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58" name="Google Shape;58;p14"/>
          <p:cNvSpPr txBox="1">
            <a:spLocks noGrp="1"/>
          </p:cNvSpPr>
          <p:nvPr>
            <p:ph type="body" idx="6"/>
          </p:nvPr>
        </p:nvSpPr>
        <p:spPr>
          <a:xfrm>
            <a:off x="6022080" y="3682080"/>
            <a:ext cx="26496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4"/>
          <p:cNvSpPr txBox="1">
            <a:spLocks noGrp="1"/>
          </p:cNvSpPr>
          <p:nvPr>
            <p:ph type="subTitle" idx="1"/>
          </p:nvPr>
        </p:nvSpPr>
        <p:spPr>
          <a:xfrm>
            <a:off x="457200" y="1604520"/>
            <a:ext cx="8229300" cy="39774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5"/>
          <p:cNvSpPr txBox="1">
            <a:spLocks noGrp="1"/>
          </p:cNvSpPr>
          <p:nvPr>
            <p:ph type="body" idx="1"/>
          </p:nvPr>
        </p:nvSpPr>
        <p:spPr>
          <a:xfrm>
            <a:off x="457200" y="1604520"/>
            <a:ext cx="8229300" cy="39774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6"/>
          <p:cNvSpPr txBox="1">
            <a:spLocks noGrp="1"/>
          </p:cNvSpPr>
          <p:nvPr>
            <p:ph type="body" idx="1"/>
          </p:nvPr>
        </p:nvSpPr>
        <p:spPr>
          <a:xfrm>
            <a:off x="457200" y="1604520"/>
            <a:ext cx="4015800" cy="39774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21" name="Google Shape;21;p6"/>
          <p:cNvSpPr txBox="1">
            <a:spLocks noGrp="1"/>
          </p:cNvSpPr>
          <p:nvPr>
            <p:ph type="body" idx="2"/>
          </p:nvPr>
        </p:nvSpPr>
        <p:spPr>
          <a:xfrm>
            <a:off x="4674240" y="1604520"/>
            <a:ext cx="4015800" cy="39774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8"/>
          <p:cNvSpPr txBox="1">
            <a:spLocks noGrp="1"/>
          </p:cNvSpPr>
          <p:nvPr>
            <p:ph type="subTitle" idx="1"/>
          </p:nvPr>
        </p:nvSpPr>
        <p:spPr>
          <a:xfrm>
            <a:off x="457200" y="273600"/>
            <a:ext cx="8229300" cy="53079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9"/>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29" name="Google Shape;29;p9"/>
          <p:cNvSpPr txBox="1">
            <a:spLocks noGrp="1"/>
          </p:cNvSpPr>
          <p:nvPr>
            <p:ph type="body" idx="2"/>
          </p:nvPr>
        </p:nvSpPr>
        <p:spPr>
          <a:xfrm>
            <a:off x="4674240" y="1604520"/>
            <a:ext cx="4015800" cy="39774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30" name="Google Shape;30;p9"/>
          <p:cNvSpPr txBox="1">
            <a:spLocks noGrp="1"/>
          </p:cNvSpPr>
          <p:nvPr>
            <p:ph type="body" idx="3"/>
          </p:nvPr>
        </p:nvSpPr>
        <p:spPr>
          <a:xfrm>
            <a:off x="457200" y="368208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10"/>
          <p:cNvSpPr txBox="1">
            <a:spLocks noGrp="1"/>
          </p:cNvSpPr>
          <p:nvPr>
            <p:ph type="body" idx="1"/>
          </p:nvPr>
        </p:nvSpPr>
        <p:spPr>
          <a:xfrm>
            <a:off x="457200" y="1604520"/>
            <a:ext cx="4015800" cy="39774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34" name="Google Shape;34;p10"/>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35" name="Google Shape;35;p10"/>
          <p:cNvSpPr txBox="1">
            <a:spLocks noGrp="1"/>
          </p:cNvSpPr>
          <p:nvPr>
            <p:ph type="body" idx="3"/>
          </p:nvPr>
        </p:nvSpPr>
        <p:spPr>
          <a:xfrm>
            <a:off x="4674240" y="368208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11"/>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39" name="Google Shape;39;p11"/>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40" name="Google Shape;40;p11"/>
          <p:cNvSpPr txBox="1">
            <a:spLocks noGrp="1"/>
          </p:cNvSpPr>
          <p:nvPr>
            <p:ph type="body" idx="3"/>
          </p:nvPr>
        </p:nvSpPr>
        <p:spPr>
          <a:xfrm>
            <a:off x="457200" y="3682080"/>
            <a:ext cx="82293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0" y="6696720"/>
            <a:ext cx="9151500" cy="160800"/>
          </a:xfrm>
          <a:prstGeom prst="rect">
            <a:avLst/>
          </a:prstGeom>
          <a:solidFill>
            <a:schemeClr val="accent1"/>
          </a:solidFill>
          <a:ln w="9525" cap="flat" cmpd="sng">
            <a:solidFill>
              <a:srgbClr val="00B050"/>
            </a:solidFill>
            <a:prstDash val="solid"/>
            <a:round/>
            <a:headEnd type="none" w="sm" len="sm"/>
            <a:tailEnd type="none" w="sm" len="sm"/>
          </a:ln>
          <a:effectLst>
            <a:outerShdw blurRad="39960" dist="20160" dir="5400000" rotWithShape="0">
              <a:srgbClr val="000000">
                <a:alpha val="37650"/>
              </a:srgbClr>
            </a:outerShdw>
          </a:effectLst>
        </p:spPr>
        <p:txBody>
          <a:bodyPr spcFirstLastPara="1" wrap="square" lIns="82800" tIns="41400" rIns="82800" bIns="41400" anchor="ctr" anchorCtr="0">
            <a:noAutofit/>
          </a:bodyPr>
          <a:lstStyle/>
          <a:p>
            <a:pPr marL="0" marR="0" lvl="0" indent="0" algn="ctr" rtl="0">
              <a:lnSpc>
                <a:spcPct val="100000"/>
              </a:lnSpc>
              <a:spcBef>
                <a:spcPts val="0"/>
              </a:spcBef>
              <a:spcAft>
                <a:spcPts val="0"/>
              </a:spcAft>
              <a:buNone/>
            </a:pPr>
            <a:r>
              <a:rPr lang="en-US" sz="1150" b="1">
                <a:solidFill>
                  <a:srgbClr val="FFFFFF"/>
                </a:solidFill>
                <a:latin typeface="Calibri"/>
                <a:ea typeface="Calibri"/>
                <a:cs typeface="Calibri"/>
                <a:sym typeface="Calibri"/>
              </a:rPr>
              <a:t>10</a:t>
            </a:r>
            <a:r>
              <a:rPr lang="en-US" sz="1150" b="1" i="0" u="none" strike="noStrike" cap="none" baseline="30000">
                <a:solidFill>
                  <a:srgbClr val="FFFFFF"/>
                </a:solidFill>
                <a:latin typeface="Calibri"/>
                <a:ea typeface="Calibri"/>
                <a:cs typeface="Calibri"/>
                <a:sym typeface="Calibri"/>
              </a:rPr>
              <a:t>th</a:t>
            </a:r>
            <a:r>
              <a:rPr lang="en-US" sz="1150" b="1" i="0" u="none" strike="noStrike" cap="none">
                <a:solidFill>
                  <a:srgbClr val="FFFFFF"/>
                </a:solidFill>
                <a:latin typeface="Calibri"/>
                <a:ea typeface="Calibri"/>
                <a:cs typeface="Calibri"/>
                <a:sym typeface="Calibri"/>
              </a:rPr>
              <a:t> INDIAN INTERNATIONAL CONFERENCE ON AIR QUALITY MANAGEMENT (IICAQM 202</a:t>
            </a:r>
            <a:r>
              <a:rPr lang="en-US" sz="1150" b="1">
                <a:solidFill>
                  <a:srgbClr val="FFFFFF"/>
                </a:solidFill>
                <a:latin typeface="Calibri"/>
                <a:ea typeface="Calibri"/>
                <a:cs typeface="Calibri"/>
                <a:sym typeface="Calibri"/>
              </a:rPr>
              <a:t>5</a:t>
            </a:r>
            <a:r>
              <a:rPr lang="en-US" sz="1150" b="1" i="0" u="none" strike="noStrike" cap="none">
                <a:solidFill>
                  <a:srgbClr val="FFFFFF"/>
                </a:solidFill>
                <a:latin typeface="Calibri"/>
                <a:ea typeface="Calibri"/>
                <a:cs typeface="Calibri"/>
                <a:sym typeface="Calibri"/>
              </a:rPr>
              <a:t>), 1</a:t>
            </a:r>
            <a:r>
              <a:rPr lang="en-US" sz="1150" b="1">
                <a:solidFill>
                  <a:srgbClr val="FFFFFF"/>
                </a:solidFill>
                <a:latin typeface="Calibri"/>
                <a:ea typeface="Calibri"/>
                <a:cs typeface="Calibri"/>
                <a:sym typeface="Calibri"/>
              </a:rPr>
              <a:t>5</a:t>
            </a:r>
            <a:r>
              <a:rPr lang="en-US" sz="1150" b="1" i="0" u="none" strike="noStrike" cap="none">
                <a:solidFill>
                  <a:srgbClr val="FFFFFF"/>
                </a:solidFill>
                <a:latin typeface="Calibri"/>
                <a:ea typeface="Calibri"/>
                <a:cs typeface="Calibri"/>
                <a:sym typeface="Calibri"/>
              </a:rPr>
              <a:t> </a:t>
            </a:r>
            <a:r>
              <a:rPr lang="en-US" sz="1150" b="1" i="0" u="none" strike="noStrike" cap="none">
                <a:solidFill>
                  <a:schemeClr val="lt1"/>
                </a:solidFill>
                <a:latin typeface="Calibri"/>
                <a:ea typeface="Calibri"/>
                <a:cs typeface="Calibri"/>
                <a:sym typeface="Calibri"/>
              </a:rPr>
              <a:t>- </a:t>
            </a:r>
            <a:r>
              <a:rPr lang="en-US" sz="1150" b="1">
                <a:solidFill>
                  <a:schemeClr val="lt1"/>
                </a:solidFill>
                <a:latin typeface="Calibri"/>
                <a:ea typeface="Calibri"/>
                <a:cs typeface="Calibri"/>
                <a:sym typeface="Calibri"/>
              </a:rPr>
              <a:t>19th </a:t>
            </a:r>
            <a:r>
              <a:rPr lang="en-US" sz="1150" b="1" i="0" u="none" strike="noStrike" cap="none">
                <a:solidFill>
                  <a:schemeClr val="lt1"/>
                </a:solidFill>
                <a:latin typeface="Calibri"/>
                <a:ea typeface="Calibri"/>
                <a:cs typeface="Calibri"/>
                <a:sym typeface="Calibri"/>
              </a:rPr>
              <a:t> DECEMBER 202</a:t>
            </a:r>
            <a:r>
              <a:rPr lang="en-US" sz="1150" b="1">
                <a:solidFill>
                  <a:schemeClr val="lt1"/>
                </a:solidFill>
                <a:latin typeface="Calibri"/>
                <a:ea typeface="Calibri"/>
                <a:cs typeface="Calibri"/>
                <a:sym typeface="Calibri"/>
              </a:rPr>
              <a:t>5</a:t>
            </a:r>
            <a:endParaRPr sz="115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eur02.safelinks.protection.outlook.com/?url=https%3A%2F%2Fwww.webofscience.com%2Fwos%2Fauthor%2Frecord%2F771779&amp;data=05%7C01%7Cp.kumar%40surrey.ac.uk%7Cdc5c682f051b4fcd213808dad08f85bb%7C6b902693107440aa9e21d89446a2ebb5%7C0%7C0%7C638051612114042917%7CUnknown%7CTWFpbGZsb3d8eyJWIjoiMC4wLjAwMDAiLCJQIjoiV2luMzIiLCJBTiI6Ik1haWwiLCJXVCI6Mn0%3D%7C3000%7C%7C%7C&amp;sdata=Zbi6OjXtrJ%2Bix8w10la40hKTcEhHOh3MOFZOqmAq%2BcU%3D&amp;reserved=0"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surrey.ac.uk/gc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p:nvPr/>
        </p:nvSpPr>
        <p:spPr>
          <a:xfrm>
            <a:off x="-46080" y="-200520"/>
            <a:ext cx="184320" cy="369000"/>
          </a:xfrm>
          <a:prstGeom prst="rect">
            <a:avLst/>
          </a:prstGeom>
          <a:noFill/>
          <a:ln>
            <a:noFill/>
          </a:ln>
        </p:spPr>
        <p:txBody>
          <a:bodyPr spcFirstLastPara="1" wrap="square" lIns="90000" tIns="45000" rIns="90000" bIns="45000" anchor="ctr" anchorCtr="0">
            <a:sp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5" name="Google Shape;65;p1"/>
          <p:cNvSpPr/>
          <p:nvPr/>
        </p:nvSpPr>
        <p:spPr>
          <a:xfrm>
            <a:off x="1570320" y="0"/>
            <a:ext cx="5939280" cy="1599840"/>
          </a:xfrm>
          <a:prstGeom prst="rect">
            <a:avLst/>
          </a:prstGeom>
          <a:solidFill>
            <a:schemeClr val="accent1"/>
          </a:solidFill>
          <a:ln w="12700" cap="flat" cmpd="sng">
            <a:solidFill>
              <a:srgbClr val="4F81BD"/>
            </a:solidFill>
            <a:prstDash val="solid"/>
            <a:round/>
            <a:headEnd type="none" w="sm" len="sm"/>
            <a:tailEnd type="none" w="sm" len="sm"/>
          </a:ln>
        </p:spPr>
        <p:txBody>
          <a:bodyPr spcFirstLastPara="1" wrap="square" lIns="90000" tIns="45000" rIns="90000" bIns="45000" anchor="ctr" anchorCtr="0">
            <a:noAutofit/>
          </a:bodyPr>
          <a:lstStyle/>
          <a:p>
            <a:pPr algn="ctr"/>
            <a:r>
              <a:rPr lang="en-US" sz="2800" b="1" spc="-1" dirty="0">
                <a:solidFill>
                  <a:srgbClr val="FFFFFF"/>
                </a:solidFill>
                <a:latin typeface="Times New Roman" panose="02020603050405020304" pitchFamily="18" charset="0"/>
                <a:ea typeface="Verdana"/>
                <a:cs typeface="Times New Roman" panose="02020603050405020304" pitchFamily="18" charset="0"/>
              </a:rPr>
              <a:t>Professor Prashant Kumar</a:t>
            </a:r>
            <a:endParaRPr lang="en-US" sz="2800" spc="-1" dirty="0">
              <a:latin typeface="Times New Roman" panose="02020603050405020304" pitchFamily="18" charset="0"/>
              <a:cs typeface="Times New Roman" panose="02020603050405020304" pitchFamily="18" charset="0"/>
            </a:endParaRPr>
          </a:p>
          <a:p>
            <a:pPr algn="ctr"/>
            <a:endParaRPr lang="en-US" sz="1000" spc="-1" dirty="0">
              <a:latin typeface="Times New Roman" panose="02020603050405020304" pitchFamily="18" charset="0"/>
              <a:cs typeface="Times New Roman" panose="02020603050405020304" pitchFamily="18" charset="0"/>
            </a:endParaRPr>
          </a:p>
          <a:p>
            <a:pPr algn="ctr"/>
            <a:r>
              <a:rPr lang="en-US" b="1" spc="-1" dirty="0">
                <a:solidFill>
                  <a:srgbClr val="FFFFFF"/>
                </a:solidFill>
                <a:latin typeface="Times New Roman" panose="02020603050405020304" pitchFamily="18" charset="0"/>
                <a:ea typeface="Verdana"/>
                <a:cs typeface="Times New Roman" panose="02020603050405020304" pitchFamily="18" charset="0"/>
              </a:rPr>
              <a:t> Global Centre for Clean Air Research (GCARE) &amp; Institute for Sustainability, University of Surrey, Guildford, Surrey, United </a:t>
            </a:r>
            <a:r>
              <a:rPr lang="en-US" sz="1600" b="1" spc="-1" dirty="0">
                <a:solidFill>
                  <a:srgbClr val="FFFFFF"/>
                </a:solidFill>
                <a:latin typeface="Times New Roman" panose="02020603050405020304" pitchFamily="18" charset="0"/>
                <a:ea typeface="Verdana"/>
                <a:cs typeface="Times New Roman" panose="02020603050405020304" pitchFamily="18" charset="0"/>
              </a:rPr>
              <a:t>Kingdom</a:t>
            </a:r>
          </a:p>
          <a:p>
            <a:pPr algn="ctr"/>
            <a:endParaRPr lang="en-US" sz="1050" b="1" spc="-1" dirty="0">
              <a:solidFill>
                <a:srgbClr val="FFFFFF"/>
              </a:solidFill>
              <a:latin typeface="Times New Roman" panose="02020603050405020304" pitchFamily="18" charset="0"/>
              <a:ea typeface="Verdana"/>
              <a:cs typeface="Times New Roman" panose="02020603050405020304" pitchFamily="18" charset="0"/>
            </a:endParaRPr>
          </a:p>
          <a:p>
            <a:pPr algn="ctr"/>
            <a:r>
              <a:rPr lang="en-US" sz="1600" b="1" spc="-1" dirty="0">
                <a:solidFill>
                  <a:srgbClr val="FFFFFF"/>
                </a:solidFill>
                <a:latin typeface="Times New Roman" panose="02020603050405020304" pitchFamily="18" charset="0"/>
                <a:ea typeface="Verdana"/>
                <a:cs typeface="Times New Roman" panose="02020603050405020304" pitchFamily="18" charset="0"/>
              </a:rPr>
              <a:t>P.Kumar@surrey.ac.uk</a:t>
            </a:r>
            <a:endParaRPr lang="en-US" sz="1600" spc="-1" dirty="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66" name="Google Shape;66;p1"/>
          <p:cNvSpPr/>
          <p:nvPr/>
        </p:nvSpPr>
        <p:spPr>
          <a:xfrm>
            <a:off x="0" y="0"/>
            <a:ext cx="1569960" cy="1599840"/>
          </a:xfrm>
          <a:prstGeom prst="rect">
            <a:avLst/>
          </a:prstGeom>
          <a:solidFill>
            <a:schemeClr val="lt1"/>
          </a:solidFill>
          <a:ln w="12700" cap="flat" cmpd="sng">
            <a:solidFill>
              <a:srgbClr val="4F81BD"/>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67" name="Google Shape;67;p1"/>
          <p:cNvSpPr/>
          <p:nvPr/>
        </p:nvSpPr>
        <p:spPr>
          <a:xfrm>
            <a:off x="7509960" y="0"/>
            <a:ext cx="1633680" cy="1599840"/>
          </a:xfrm>
          <a:prstGeom prst="rect">
            <a:avLst/>
          </a:prstGeom>
          <a:solidFill>
            <a:schemeClr val="lt1"/>
          </a:solidFill>
          <a:ln w="12700" cap="flat" cmpd="sng">
            <a:solidFill>
              <a:srgbClr val="4F81BD"/>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1" i="0" u="none" strike="noStrike" cap="none">
                <a:solidFill>
                  <a:srgbClr val="1F497D"/>
                </a:solidFill>
                <a:latin typeface="Arial Rounded"/>
                <a:ea typeface="Arial Rounded"/>
                <a:cs typeface="Arial Rounded"/>
                <a:sym typeface="Arial Rounded"/>
              </a:rPr>
              <a:t>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400" b="1" i="0" u="none" strike="noStrike" cap="none">
                <a:solidFill>
                  <a:srgbClr val="1F497D"/>
                </a:solidFill>
                <a:latin typeface="Arial Rounded"/>
                <a:ea typeface="Arial Rounded"/>
                <a:cs typeface="Arial Rounded"/>
                <a:sym typeface="Arial Rounded"/>
              </a:rPr>
              <a:t>PHOTOGRAPH</a:t>
            </a: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a:off x="0" y="1981080"/>
            <a:ext cx="9143640" cy="2027887"/>
          </a:xfrm>
          <a:prstGeom prst="rect">
            <a:avLst/>
          </a:prstGeom>
          <a:noFill/>
          <a:ln w="1270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800" b="1" i="0" u="sng" strike="noStrike" cap="none" dirty="0">
                <a:solidFill>
                  <a:srgbClr val="002060"/>
                </a:solidFill>
                <a:latin typeface="Times New Roman"/>
                <a:ea typeface="Times New Roman"/>
                <a:cs typeface="Times New Roman"/>
                <a:sym typeface="Times New Roman"/>
              </a:rPr>
              <a:t>ABSTRACT</a:t>
            </a:r>
            <a:endParaRPr sz="1800" b="0" i="0" u="none" strike="noStrike" cap="none" dirty="0">
              <a:solidFill>
                <a:srgbClr val="000000"/>
              </a:solidFill>
              <a:latin typeface="Arial"/>
              <a:ea typeface="Arial"/>
              <a:cs typeface="Arial"/>
              <a:sym typeface="Arial"/>
            </a:endParaRPr>
          </a:p>
          <a:p>
            <a:pPr lvl="0" algn="just"/>
            <a:r>
              <a:rPr lang="en-US" sz="1200" dirty="0">
                <a:latin typeface="Times New Roman" panose="02020603050405020304" pitchFamily="18" charset="0"/>
                <a:cs typeface="Times New Roman" panose="02020603050405020304" pitchFamily="18" charset="0"/>
              </a:rPr>
              <a:t>The adage that “we all breathe the same air” is a precarious misconception. Urban populations face stark inequalities in air pollution exposure, a crisis intensified by climate change. For two decades, the University of Surrey’s Global Centre for Clean Air Research (GCARE) has challenged this paradigm, revealing how vulnerable groups from children to the elderly face disproportionate risks across indoor and outdoor micro-environments. This presentation distils GCARE’s pioneering journey in prescribing urban greening, or nature-based solutions (NBS), for cleaner air. It chronicles our evolution from foundational research on roadside green infrastructure to community-empowering initiatives like GP4Streets, which provides tailored ‘greening prescriptions’, and global knowledge-exchange via the RECLAIM Network Plus. Furthermore, we address the critical frontier of indoor air quality through the GREENIN and </a:t>
            </a:r>
            <a:r>
              <a:rPr lang="en-US" sz="1200" dirty="0" err="1">
                <a:latin typeface="Times New Roman" panose="02020603050405020304" pitchFamily="18" charset="0"/>
                <a:cs typeface="Times New Roman" panose="02020603050405020304" pitchFamily="18" charset="0"/>
              </a:rPr>
              <a:t>HealthySailing</a:t>
            </a:r>
            <a:r>
              <a:rPr lang="en-US" sz="1200" dirty="0">
                <a:latin typeface="Times New Roman" panose="02020603050405020304" pitchFamily="18" charset="0"/>
                <a:cs typeface="Times New Roman" panose="02020603050405020304" pitchFamily="18" charset="0"/>
              </a:rPr>
              <a:t> projects. By integrating advanced monitoring, citizen science, and co-design – exemplified by our Guildford Living Lab – GCARE translates evidence into practical tools, policy briefs, and passive control strategies to ensure the right to clean air is a universal reality.</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69" name="Google Shape;69;p1"/>
          <p:cNvSpPr/>
          <p:nvPr/>
        </p:nvSpPr>
        <p:spPr>
          <a:xfrm>
            <a:off x="-37" y="4008967"/>
            <a:ext cx="9143700" cy="2696379"/>
          </a:xfrm>
          <a:prstGeom prst="rect">
            <a:avLst/>
          </a:prstGeom>
          <a:noFill/>
          <a:ln w="1270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800" b="1" i="0" u="sng" strike="noStrike" cap="none" dirty="0">
                <a:solidFill>
                  <a:srgbClr val="002060"/>
                </a:solidFill>
                <a:latin typeface="Times New Roman"/>
                <a:ea typeface="Times New Roman"/>
                <a:cs typeface="Times New Roman"/>
                <a:sym typeface="Times New Roman"/>
              </a:rPr>
              <a:t>ABOUT THE SPEAKER</a:t>
            </a:r>
            <a:endParaRPr lang="en-US" sz="1800" dirty="0">
              <a:ea typeface="Times New Roman"/>
            </a:endParaRPr>
          </a:p>
          <a:p>
            <a:pPr marL="0" marR="0" lvl="0" indent="0" algn="just" rtl="0">
              <a:lnSpc>
                <a:spcPct val="100000"/>
              </a:lnSpc>
              <a:spcBef>
                <a:spcPts val="0"/>
              </a:spcBef>
              <a:spcAft>
                <a:spcPts val="0"/>
              </a:spcAft>
              <a:buNone/>
            </a:pPr>
            <a:r>
              <a:rPr lang="en-GB" sz="1150" spc="-1" dirty="0">
                <a:solidFill>
                  <a:schemeClr val="tx1"/>
                </a:solidFill>
                <a:latin typeface="Times New Roman" panose="02020603050405020304" pitchFamily="18" charset="0"/>
                <a:cs typeface="Times New Roman" panose="02020603050405020304" pitchFamily="18" charset="0"/>
              </a:rPr>
              <a:t>Prashant Kumar is Chair in Air Quality and Health, the founding Director of the Global Centre for Clean Air Research (GCARE), the founding Co-Director of the Institute for Sustainability, and the founder of Guilford Living Lab, Trustee of Zero Carbon Guildford, Adjunct Professor at Trinity College Dublin, Guest Professor at Southeast University, and Distinguished Guest Professor at Chongqing University. </a:t>
            </a:r>
            <a:r>
              <a:rPr lang="en-AU" sz="1150" spc="-1" dirty="0">
                <a:solidFill>
                  <a:schemeClr val="tx1"/>
                </a:solidFill>
                <a:latin typeface="Times New Roman" panose="02020603050405020304" pitchFamily="18" charset="0"/>
                <a:cs typeface="Times New Roman" panose="02020603050405020304" pitchFamily="18" charset="0"/>
              </a:rPr>
              <a:t>He obtained his PhD (Engineering) from the University of Cambridge (UK) after winning a Cambridge-Nehru Scholarship and Overseas Research Scholarship award. He earned his Master's Degree in Environmental Engineering &amp; Management from the Indian Institute of Technology, Delhi, where he won the ‘Outstanding Postgraduate Student Award’ for his exemplary performance (CGPA 9.8/10) . </a:t>
            </a:r>
          </a:p>
          <a:p>
            <a:pPr marL="0" marR="0" lvl="0" indent="0" algn="just" rtl="0">
              <a:lnSpc>
                <a:spcPct val="100000"/>
              </a:lnSpc>
              <a:spcBef>
                <a:spcPts val="400"/>
              </a:spcBef>
              <a:spcAft>
                <a:spcPts val="0"/>
              </a:spcAft>
              <a:buNone/>
            </a:pPr>
            <a:r>
              <a:rPr lang="en-US" sz="1150" spc="-1" dirty="0">
                <a:solidFill>
                  <a:schemeClr val="tx1"/>
                </a:solidFill>
                <a:latin typeface="Times New Roman" panose="02020603050405020304" pitchFamily="18" charset="0"/>
                <a:cs typeface="Times New Roman" panose="02020603050405020304" pitchFamily="18" charset="0"/>
              </a:rPr>
              <a:t>Winner of the 2023 “Haagen-Smit Clean Air Award,” regarded as the "Nobel Prize in Clean Air Achievements“, he was </a:t>
            </a:r>
            <a:r>
              <a:rPr lang="en-US" sz="1150" spc="-1" dirty="0" err="1">
                <a:solidFill>
                  <a:schemeClr val="tx1"/>
                </a:solidFill>
                <a:latin typeface="Times New Roman" panose="02020603050405020304" pitchFamily="18" charset="0"/>
                <a:cs typeface="Times New Roman" panose="02020603050405020304" pitchFamily="18" charset="0"/>
              </a:rPr>
              <a:t>recognised</a:t>
            </a:r>
            <a:r>
              <a:rPr lang="en-US" sz="1150" spc="-1" dirty="0">
                <a:solidFill>
                  <a:schemeClr val="tx1"/>
                </a:solidFill>
                <a:latin typeface="Times New Roman" panose="02020603050405020304" pitchFamily="18" charset="0"/>
                <a:cs typeface="Times New Roman" panose="02020603050405020304" pitchFamily="18" charset="0"/>
              </a:rPr>
              <a:t> as a top 1% Highly Cited Researcher by </a:t>
            </a:r>
            <a:r>
              <a:rPr lang="en-AU" sz="115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Clarivate</a:t>
            </a:r>
            <a:r>
              <a:rPr lang="en-US" sz="1150" spc="-1" dirty="0">
                <a:solidFill>
                  <a:srgbClr val="002060"/>
                </a:solidFill>
                <a:latin typeface="Times New Roman" panose="02020603050405020304" pitchFamily="18" charset="0"/>
                <a:cs typeface="Times New Roman" panose="02020603050405020304" pitchFamily="18" charset="0"/>
              </a:rPr>
              <a:t> </a:t>
            </a:r>
            <a:r>
              <a:rPr lang="en-US" sz="1150" spc="-1" dirty="0">
                <a:solidFill>
                  <a:schemeClr val="tx1"/>
                </a:solidFill>
                <a:latin typeface="Times New Roman" panose="02020603050405020304" pitchFamily="18" charset="0"/>
                <a:cs typeface="Times New Roman" panose="02020603050405020304" pitchFamily="18" charset="0"/>
              </a:rPr>
              <a:t>in 2022, 2023 and 2024. He received the University of Surrey’s Vice-Chancellor Award for Researcher of the Year in 2017, and his paper on green infrastructure won the “2023 Haagen-Smit Prize for Best Paper” from Elsevier.  With over 450 journal articles published in prestigious journals like Science, Nature Cities, and Chemical Society Reviews, he has garnered ~33,000 citations (h-index, 88, i10-index, 400). He has successfully secured over £25M in individual research funding from UKRI, including roles as a lead on the £1.45M RECLAIM Network Plus, £2M GP4Streets, and £0.6M GREENIN projects, as well as support from industry and international </a:t>
            </a:r>
            <a:r>
              <a:rPr lang="en-US" sz="1150" spc="-1" dirty="0" err="1">
                <a:solidFill>
                  <a:schemeClr val="tx1"/>
                </a:solidFill>
                <a:latin typeface="Times New Roman" panose="02020603050405020304" pitchFamily="18" charset="0"/>
                <a:cs typeface="Times New Roman" panose="02020603050405020304" pitchFamily="18" charset="0"/>
              </a:rPr>
              <a:t>organisations</a:t>
            </a:r>
            <a:r>
              <a:rPr lang="en-US" sz="1150" spc="-1" dirty="0">
                <a:solidFill>
                  <a:schemeClr val="tx1"/>
                </a:solidFill>
                <a:latin typeface="Times New Roman" panose="02020603050405020304" pitchFamily="18" charset="0"/>
                <a:cs typeface="Times New Roman" panose="02020603050405020304" pitchFamily="18" charset="0"/>
              </a:rPr>
              <a:t>. His research frequently appears in prominent media outlets, including the BBC and The Times. Visit </a:t>
            </a:r>
            <a:r>
              <a:rPr lang="en-US" sz="1150" dirty="0">
                <a:latin typeface="Times New Roman" panose="02020603050405020304" pitchFamily="18" charset="0"/>
                <a:cs typeface="Times New Roman" panose="02020603050405020304" pitchFamily="18" charset="0"/>
                <a:hlinkClick r:id="rId4"/>
              </a:rPr>
              <a:t>www.surrey.ac.uk/gcare</a:t>
            </a:r>
            <a:r>
              <a:rPr lang="en-US" sz="1150" dirty="0">
                <a:latin typeface="Times New Roman" panose="02020603050405020304" pitchFamily="18" charset="0"/>
                <a:cs typeface="Times New Roman" panose="02020603050405020304" pitchFamily="18" charset="0"/>
              </a:rPr>
              <a:t> </a:t>
            </a:r>
            <a:r>
              <a:rPr lang="en-US" sz="1150" dirty="0">
                <a:solidFill>
                  <a:schemeClr val="tx1"/>
                </a:solidFill>
                <a:latin typeface="Times New Roman" panose="02020603050405020304" pitchFamily="18" charset="0"/>
                <a:cs typeface="Times New Roman" panose="02020603050405020304" pitchFamily="18" charset="0"/>
              </a:rPr>
              <a:t>for more information.</a:t>
            </a:r>
            <a:endParaRPr lang="en-AU" sz="1150" spc="-1" dirty="0">
              <a:solidFill>
                <a:schemeClr val="tx1"/>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70" name="Google Shape;70;p1"/>
          <p:cNvSpPr/>
          <p:nvPr/>
        </p:nvSpPr>
        <p:spPr>
          <a:xfrm>
            <a:off x="0" y="1600200"/>
            <a:ext cx="9143640" cy="367878"/>
          </a:xfrm>
          <a:prstGeom prst="rect">
            <a:avLst/>
          </a:prstGeom>
          <a:noFill/>
          <a:ln>
            <a:noFill/>
          </a:ln>
        </p:spPr>
        <p:txBody>
          <a:bodyPr spcFirstLastPara="1" wrap="square" lIns="90000" tIns="45000" rIns="90000" bIns="45000" anchor="t" anchorCtr="0">
            <a:spAutoFit/>
          </a:bodyPr>
          <a:lstStyle/>
          <a:p>
            <a:pPr lvl="0" algn="ctr"/>
            <a:r>
              <a:rPr lang="en-US" sz="1800" b="1" dirty="0">
                <a:solidFill>
                  <a:srgbClr val="1F497D"/>
                </a:solidFill>
                <a:latin typeface="Calibri"/>
                <a:cs typeface="Calibri"/>
              </a:rPr>
              <a:t>Inequitable Air: Prescribing Nature-Based Solutions for Cleaner Urban Environments</a:t>
            </a:r>
            <a:endParaRPr sz="1800" b="1" dirty="0">
              <a:solidFill>
                <a:srgbClr val="1F497D"/>
              </a:solidFill>
              <a:latin typeface="Calibri"/>
              <a:cs typeface="Calibri"/>
            </a:endParaRPr>
          </a:p>
        </p:txBody>
      </p:sp>
      <p:pic>
        <p:nvPicPr>
          <p:cNvPr id="3" name="Picture 2" descr="A person in a suit and hat&#10;&#10;AI-generated content may be incorrect.">
            <a:extLst>
              <a:ext uri="{FF2B5EF4-FFF2-40B4-BE49-F238E27FC236}">
                <a16:creationId xmlns:a16="http://schemas.microsoft.com/office/drawing/2014/main" id="{C62B49EA-858C-EFEA-FE05-A94BD6327504}"/>
              </a:ext>
            </a:extLst>
          </p:cNvPr>
          <p:cNvPicPr>
            <a:picLocks noChangeAspect="1"/>
          </p:cNvPicPr>
          <p:nvPr/>
        </p:nvPicPr>
        <p:blipFill>
          <a:blip r:embed="rId5"/>
          <a:srcRect l="-31" t="7084" r="31" b="23432"/>
          <a:stretch>
            <a:fillRect/>
          </a:stretch>
        </p:blipFill>
        <p:spPr>
          <a:xfrm>
            <a:off x="7573680" y="-7552"/>
            <a:ext cx="1540688" cy="160857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9A5111BD-1D87-AF41-74D6-31C1FECEC3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16" y="63828"/>
            <a:ext cx="1728192" cy="504056"/>
          </a:xfrm>
          <a:prstGeom prst="rect">
            <a:avLst/>
          </a:prstGeom>
        </p:spPr>
      </p:pic>
      <p:pic>
        <p:nvPicPr>
          <p:cNvPr id="8" name="Picture 7" descr="A green text on a black background&#10;&#10;Description automatically generated">
            <a:extLst>
              <a:ext uri="{FF2B5EF4-FFF2-40B4-BE49-F238E27FC236}">
                <a16:creationId xmlns:a16="http://schemas.microsoft.com/office/drawing/2014/main" id="{D1F94739-E2B0-B733-E1AE-E0BAE020D2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584804"/>
            <a:ext cx="1090927" cy="328946"/>
          </a:xfrm>
          <a:prstGeom prst="rect">
            <a:avLst/>
          </a:prstGeom>
        </p:spPr>
      </p:pic>
      <p:pic>
        <p:nvPicPr>
          <p:cNvPr id="9" name="Picture 8" descr="A logo for a university&#10;&#10;Description automatically generated">
            <a:extLst>
              <a:ext uri="{FF2B5EF4-FFF2-40B4-BE49-F238E27FC236}">
                <a16:creationId xmlns:a16="http://schemas.microsoft.com/office/drawing/2014/main" id="{EAAB4F1E-0760-FEB5-193C-AB8F5174E8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4620" y="980728"/>
            <a:ext cx="602239" cy="60223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Rounded</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uma</dc:creator>
  <cp:lastModifiedBy>Kumar, Prashant Prof (Sch of Engineering)</cp:lastModifiedBy>
  <cp:revision>2</cp:revision>
  <dcterms:created xsi:type="dcterms:W3CDTF">2019-12-03T04:50:29Z</dcterms:created>
  <dcterms:modified xsi:type="dcterms:W3CDTF">2025-10-20T05:20:22Z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(4:3)</vt:lpwstr>
  </property>
  <property fmtid="{D5CDD505-2E9C-101B-9397-08002B2CF9AE}" pid="4" name="Slides">
    <vt:i4>1</vt:i4>
  </property>
</Properties>
</file>